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1" r:id="rId5"/>
    <p:sldId id="263" r:id="rId6"/>
    <p:sldId id="270" r:id="rId7"/>
    <p:sldId id="272" r:id="rId8"/>
    <p:sldId id="275" r:id="rId9"/>
    <p:sldId id="268" r:id="rId10"/>
    <p:sldId id="265" r:id="rId11"/>
    <p:sldId id="266" r:id="rId12"/>
    <p:sldId id="273" r:id="rId13"/>
    <p:sldId id="264" r:id="rId14"/>
    <p:sldId id="276" r:id="rId15"/>
    <p:sldId id="281" r:id="rId16"/>
    <p:sldId id="280" r:id="rId17"/>
    <p:sldId id="278" r:id="rId18"/>
    <p:sldId id="279" r:id="rId19"/>
    <p:sldId id="27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BD"/>
    <a:srgbClr val="006045"/>
    <a:srgbClr val="006400"/>
    <a:srgbClr val="C00000"/>
    <a:srgbClr val="007F70"/>
    <a:srgbClr val="005B7F"/>
    <a:srgbClr val="0089BD"/>
    <a:srgbClr val="005B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723"/>
    <p:restoredTop sz="94643"/>
  </p:normalViewPr>
  <p:slideViewPr>
    <p:cSldViewPr snapToGrid="0" snapToObjects="1">
      <p:cViewPr varScale="1">
        <p:scale>
          <a:sx n="84" d="100"/>
          <a:sy n="84" d="100"/>
        </p:scale>
        <p:origin x="216" y="1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007F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latin typeface="Garamond" charset="0"/>
                <a:ea typeface="Garamond" charset="0"/>
                <a:cs typeface="Garamond"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477AFD57-27F9-D247-B15A-B01B8C3A2775}"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761752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7AFD57-27F9-D247-B15A-B01B8C3A2775}"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3341929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7AFD57-27F9-D247-B15A-B01B8C3A2775}"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11110560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Palatino" charset="0"/>
                <a:ea typeface="Palatino" charset="0"/>
                <a:cs typeface="Palatino"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7AFD57-27F9-D247-B15A-B01B8C3A2775}"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169972229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77AFD57-27F9-D247-B15A-B01B8C3A2775}" type="datetimeFigureOut">
              <a:rPr lang="en-US" smtClean="0"/>
              <a:t>10/11/16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1405055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77AFD57-27F9-D247-B15A-B01B8C3A2775}" type="datetimeFigureOut">
              <a:rPr lang="en-US" smtClean="0"/>
              <a:t>10/11/16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1039891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77AFD57-27F9-D247-B15A-B01B8C3A2775}" type="datetimeFigureOut">
              <a:rPr lang="en-US" smtClean="0"/>
              <a:t>10/11/16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1240235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77AFD57-27F9-D247-B15A-B01B8C3A2775}" type="datetimeFigureOut">
              <a:rPr lang="en-US" smtClean="0"/>
              <a:t>10/11/16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1163350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7AFD57-27F9-D247-B15A-B01B8C3A2775}" type="datetimeFigureOut">
              <a:rPr lang="en-US" smtClean="0"/>
              <a:t>10/11/16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1742008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77AFD57-27F9-D247-B15A-B01B8C3A2775}" type="datetimeFigureOut">
              <a:rPr lang="en-US" smtClean="0"/>
              <a:t>10/11/16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1293039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77AFD57-27F9-D247-B15A-B01B8C3A2775}" type="datetimeFigureOut">
              <a:rPr lang="en-US" smtClean="0"/>
              <a:t>10/11/16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294A0EF-C282-C340-BF59-59961A1ADA03}" type="slidenum">
              <a:rPr lang="en-US" smtClean="0"/>
              <a:t>‹#›</a:t>
            </a:fld>
            <a:endParaRPr lang="en-US"/>
          </a:p>
        </p:txBody>
      </p:sp>
    </p:spTree>
    <p:extLst>
      <p:ext uri="{BB962C8B-B14F-4D97-AF65-F5344CB8AC3E}">
        <p14:creationId xmlns:p14="http://schemas.microsoft.com/office/powerpoint/2010/main" val="17271298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7AFD57-27F9-D247-B15A-B01B8C3A2775}" type="datetimeFigureOut">
              <a:rPr lang="en-US" smtClean="0"/>
              <a:t>10/11/16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94A0EF-C282-C340-BF59-59961A1ADA03}" type="slidenum">
              <a:rPr lang="en-US" smtClean="0"/>
              <a:t>‹#›</a:t>
            </a:fld>
            <a:endParaRPr lang="en-US"/>
          </a:p>
        </p:txBody>
      </p:sp>
    </p:spTree>
    <p:extLst>
      <p:ext uri="{BB962C8B-B14F-4D97-AF65-F5344CB8AC3E}">
        <p14:creationId xmlns:p14="http://schemas.microsoft.com/office/powerpoint/2010/main" val="1775325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rgbClr val="007F70"/>
          </a:solidFill>
          <a:latin typeface="Palatino" charset="0"/>
          <a:ea typeface="Palatino" charset="0"/>
          <a:cs typeface="Palatino"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lumMod val="65000"/>
              <a:lumOff val="35000"/>
            </a:schemeClr>
          </a:solidFill>
          <a:latin typeface="Roboto" charset="0"/>
          <a:ea typeface="Roboto" charset="0"/>
          <a:cs typeface="Roboto" charset="0"/>
        </a:defRPr>
      </a:lvl1pPr>
      <a:lvl2pPr marL="685800" indent="-228600" algn="l" defTabSz="914400" rtl="0" eaLnBrk="1" latinLnBrk="0" hangingPunct="1">
        <a:lnSpc>
          <a:spcPct val="90000"/>
        </a:lnSpc>
        <a:spcBef>
          <a:spcPts val="500"/>
        </a:spcBef>
        <a:buFont typeface="Arial"/>
        <a:buChar char="•"/>
        <a:defRPr sz="2400" kern="1200">
          <a:solidFill>
            <a:schemeClr val="tx1">
              <a:lumMod val="65000"/>
              <a:lumOff val="35000"/>
            </a:schemeClr>
          </a:solidFill>
          <a:latin typeface="Roboto" charset="0"/>
          <a:ea typeface="Roboto" charset="0"/>
          <a:cs typeface="Roboto" charset="0"/>
        </a:defRPr>
      </a:lvl2pPr>
      <a:lvl3pPr marL="1143000" indent="-228600" algn="l" defTabSz="914400" rtl="0" eaLnBrk="1" latinLnBrk="0" hangingPunct="1">
        <a:lnSpc>
          <a:spcPct val="90000"/>
        </a:lnSpc>
        <a:spcBef>
          <a:spcPts val="500"/>
        </a:spcBef>
        <a:buFont typeface="Arial"/>
        <a:buChar char="•"/>
        <a:defRPr sz="2000" kern="1200">
          <a:solidFill>
            <a:schemeClr val="tx1">
              <a:lumMod val="65000"/>
              <a:lumOff val="35000"/>
            </a:schemeClr>
          </a:solidFill>
          <a:latin typeface="Roboto" charset="0"/>
          <a:ea typeface="Roboto" charset="0"/>
          <a:cs typeface="Roboto" charset="0"/>
        </a:defRPr>
      </a:lvl3pPr>
      <a:lvl4pPr marL="1600200" indent="-228600" algn="l" defTabSz="914400" rtl="0" eaLnBrk="1" latinLnBrk="0" hangingPunct="1">
        <a:lnSpc>
          <a:spcPct val="90000"/>
        </a:lnSpc>
        <a:spcBef>
          <a:spcPts val="500"/>
        </a:spcBef>
        <a:buFont typeface="Arial"/>
        <a:buChar char="•"/>
        <a:defRPr sz="1800" kern="1200">
          <a:solidFill>
            <a:schemeClr val="tx1">
              <a:lumMod val="65000"/>
              <a:lumOff val="35000"/>
            </a:schemeClr>
          </a:solidFill>
          <a:latin typeface="Roboto" charset="0"/>
          <a:ea typeface="Roboto" charset="0"/>
          <a:cs typeface="Roboto" charset="0"/>
        </a:defRPr>
      </a:lvl4pPr>
      <a:lvl5pPr marL="2057400" indent="-228600" algn="l" defTabSz="914400" rtl="0" eaLnBrk="1" latinLnBrk="0" hangingPunct="1">
        <a:lnSpc>
          <a:spcPct val="90000"/>
        </a:lnSpc>
        <a:spcBef>
          <a:spcPts val="500"/>
        </a:spcBef>
        <a:buFont typeface="Arial"/>
        <a:buChar char="•"/>
        <a:defRPr sz="1800" kern="1200">
          <a:solidFill>
            <a:schemeClr val="tx1">
              <a:lumMod val="65000"/>
              <a:lumOff val="35000"/>
            </a:schemeClr>
          </a:solidFill>
          <a:latin typeface="Roboto" charset="0"/>
          <a:ea typeface="Roboto" charset="0"/>
          <a:cs typeface="Robot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rot="21133582">
            <a:off x="123265" y="-414188"/>
            <a:ext cx="12355286" cy="7848302"/>
          </a:xfrm>
          <a:prstGeom prst="rect">
            <a:avLst/>
          </a:prstGeom>
        </p:spPr>
        <p:txBody>
          <a:bodyPr wrap="square">
            <a:spAutoFit/>
          </a:bodyPr>
          <a:lstStyle/>
          <a:p>
            <a:r>
              <a:rPr lang="en-US" sz="1400" dirty="0">
                <a:solidFill>
                  <a:srgbClr val="005B60"/>
                </a:solidFill>
                <a:latin typeface="Roboto" charset="0"/>
                <a:ea typeface="Roboto" charset="0"/>
                <a:cs typeface="Roboto" charset="0"/>
              </a:rPr>
              <a:t>an immediate need for a Data Scientist to join our Analytics Team in Palo Alto, CA</a:t>
            </a:r>
          </a:p>
          <a:p>
            <a:r>
              <a:rPr lang="en-US" sz="1400" dirty="0">
                <a:solidFill>
                  <a:srgbClr val="005B60"/>
                </a:solidFill>
                <a:latin typeface="Roboto" charset="0"/>
                <a:ea typeface="Roboto" charset="0"/>
                <a:cs typeface="Roboto" charset="0"/>
              </a:rPr>
              <a:t>Born out of the MIT Media Lab, </a:t>
            </a:r>
            <a:r>
              <a:rPr lang="en-US" sz="1400" dirty="0" err="1">
                <a:solidFill>
                  <a:srgbClr val="005B60"/>
                </a:solidFill>
                <a:latin typeface="Roboto" charset="0"/>
                <a:ea typeface="Roboto" charset="0"/>
                <a:cs typeface="Roboto" charset="0"/>
              </a:rPr>
              <a:t>Humanyze</a:t>
            </a:r>
            <a:r>
              <a:rPr lang="en-US" sz="1400" dirty="0">
                <a:solidFill>
                  <a:srgbClr val="005B60"/>
                </a:solidFill>
                <a:latin typeface="Roboto" charset="0"/>
                <a:ea typeface="Roboto" charset="0"/>
                <a:cs typeface="Roboto" charset="0"/>
              </a:rPr>
              <a:t> has created cutting-edge technology for analyzing human interactions and the impact these interactions have on business performance. The company is VC-backed and has already worked with an impressive roster of blue chip clients. Our cutting-edge social sensing and analytics platform, developed at MIT, enables companies to quantify face-to-face as well as digital social interactions. Companies can leverage this information to enhance teamwork and employee engagement, improve processes, and plan for growth.</a:t>
            </a:r>
          </a:p>
          <a:p>
            <a:r>
              <a:rPr lang="en-US" sz="1400" b="1" dirty="0">
                <a:solidFill>
                  <a:srgbClr val="005B60"/>
                </a:solidFill>
                <a:latin typeface="Roboto" charset="0"/>
                <a:ea typeface="Roboto" charset="0"/>
                <a:cs typeface="Roboto" charset="0"/>
              </a:rPr>
              <a:t>‪ROLE DESCRIPTION</a:t>
            </a:r>
            <a:r>
              <a:rPr lang="en-US" sz="1400" dirty="0">
                <a:solidFill>
                  <a:srgbClr val="005B60"/>
                </a:solidFill>
                <a:latin typeface="Roboto" charset="0"/>
                <a:ea typeface="Roboto" charset="0"/>
                <a:cs typeface="Roboto" charset="0"/>
              </a:rPr>
              <a:t>‬</a:t>
            </a:r>
          </a:p>
          <a:p>
            <a:r>
              <a:rPr lang="en-US" sz="1400" dirty="0">
                <a:solidFill>
                  <a:srgbClr val="005B60"/>
                </a:solidFill>
                <a:latin typeface="Roboto" charset="0"/>
                <a:ea typeface="Roboto" charset="0"/>
                <a:cs typeface="Roboto" charset="0"/>
              </a:rPr>
              <a:t>The analytics team is responsible for analyzing customer data in order to generate business insights. The datasets we work with are collected from multiple sources, including email, calendar, calls, and IMs as well as face-to- face collaboration data collected using the </a:t>
            </a:r>
            <a:r>
              <a:rPr lang="en-US" sz="1400" dirty="0" err="1">
                <a:solidFill>
                  <a:srgbClr val="005B60"/>
                </a:solidFill>
                <a:latin typeface="Roboto" charset="0"/>
                <a:ea typeface="Roboto" charset="0"/>
                <a:cs typeface="Roboto" charset="0"/>
              </a:rPr>
              <a:t>Sociometric</a:t>
            </a:r>
            <a:r>
              <a:rPr lang="en-US" sz="1400" dirty="0">
                <a:solidFill>
                  <a:srgbClr val="005B60"/>
                </a:solidFill>
                <a:latin typeface="Roboto" charset="0"/>
                <a:ea typeface="Roboto" charset="0"/>
                <a:cs typeface="Roboto" charset="0"/>
              </a:rPr>
              <a:t> Badges. With a rapidly growing user base, we are in need of a Data Scientist who would be responsible for creating scalable methods to extract meaningful metrics from large, multi-source datasets. In this role, a Data Scientist would be expected to:</a:t>
            </a:r>
          </a:p>
          <a:p>
            <a:pPr>
              <a:buChar char="•"/>
            </a:pPr>
            <a:r>
              <a:rPr lang="en-US" sz="1400" dirty="0">
                <a:solidFill>
                  <a:srgbClr val="005B60"/>
                </a:solidFill>
                <a:latin typeface="Roboto" charset="0"/>
                <a:ea typeface="Roboto" charset="0"/>
                <a:cs typeface="Roboto" charset="0"/>
              </a:rPr>
              <a:t>Design and implement new/custom algorithms and methodology for multi-dimensional social network data collected in real-world organizations.</a:t>
            </a:r>
          </a:p>
          <a:p>
            <a:pPr>
              <a:buChar char="•"/>
            </a:pPr>
            <a:r>
              <a:rPr lang="en-US" sz="1400" dirty="0">
                <a:solidFill>
                  <a:srgbClr val="005B60"/>
                </a:solidFill>
                <a:latin typeface="Roboto" charset="0"/>
                <a:ea typeface="Roboto" charset="0"/>
                <a:cs typeface="Roboto" charset="0"/>
              </a:rPr>
              <a:t>Lead the effort in scaling the analysis for large organizations.</a:t>
            </a:r>
          </a:p>
          <a:p>
            <a:pPr>
              <a:buChar char="•"/>
            </a:pPr>
            <a:r>
              <a:rPr lang="en-US" sz="1400" dirty="0">
                <a:solidFill>
                  <a:srgbClr val="005B60"/>
                </a:solidFill>
                <a:latin typeface="Roboto" charset="0"/>
                <a:ea typeface="Roboto" charset="0"/>
                <a:cs typeface="Roboto" charset="0"/>
              </a:rPr>
              <a:t>Work on meta-analysis on looking at patterns and benchmarks over multiple organizations.</a:t>
            </a:r>
          </a:p>
          <a:p>
            <a:pPr>
              <a:buChar char="•"/>
            </a:pPr>
            <a:r>
              <a:rPr lang="en-US" sz="1400" dirty="0">
                <a:solidFill>
                  <a:srgbClr val="005B60"/>
                </a:solidFill>
                <a:latin typeface="Roboto" charset="0"/>
                <a:ea typeface="Roboto" charset="0"/>
                <a:cs typeface="Roboto" charset="0"/>
              </a:rPr>
              <a:t>Work closely with a product engineering team to identify and implement automated solutions.</a:t>
            </a:r>
          </a:p>
          <a:p>
            <a:r>
              <a:rPr lang="en-US" sz="1400" b="1" dirty="0">
                <a:solidFill>
                  <a:srgbClr val="005B60"/>
                </a:solidFill>
                <a:latin typeface="Roboto" charset="0"/>
                <a:ea typeface="Roboto" charset="0"/>
                <a:cs typeface="Roboto" charset="0"/>
              </a:rPr>
              <a:t>‪JOB REQUIREMENTS</a:t>
            </a:r>
            <a:r>
              <a:rPr lang="en-US" sz="1400" dirty="0">
                <a:solidFill>
                  <a:srgbClr val="005B60"/>
                </a:solidFill>
                <a:latin typeface="Roboto" charset="0"/>
                <a:ea typeface="Roboto" charset="0"/>
                <a:cs typeface="Roboto" charset="0"/>
              </a:rPr>
              <a:t>‬</a:t>
            </a:r>
          </a:p>
          <a:p>
            <a:pPr>
              <a:buChar char="•"/>
            </a:pPr>
            <a:r>
              <a:rPr lang="en-US" sz="1400" dirty="0">
                <a:solidFill>
                  <a:srgbClr val="005B60"/>
                </a:solidFill>
                <a:latin typeface="Roboto" charset="0"/>
                <a:ea typeface="Roboto" charset="0"/>
                <a:cs typeface="Roboto" charset="0"/>
              </a:rPr>
              <a:t>‬MS or PhD degree in Computer Science, Network Science, or related field.</a:t>
            </a:r>
          </a:p>
          <a:p>
            <a:pPr>
              <a:buChar char="•"/>
            </a:pPr>
            <a:r>
              <a:rPr lang="en-US" sz="1400" dirty="0">
                <a:solidFill>
                  <a:srgbClr val="005B60"/>
                </a:solidFill>
                <a:latin typeface="Roboto" charset="0"/>
                <a:ea typeface="Roboto" charset="0"/>
                <a:cs typeface="Roboto" charset="0"/>
              </a:rPr>
              <a:t>3+ years of experience in social network analysis, machine learning, statistics, or data mining.</a:t>
            </a:r>
          </a:p>
          <a:p>
            <a:pPr>
              <a:buChar char="•"/>
            </a:pPr>
            <a:r>
              <a:rPr lang="en-US" sz="1400" dirty="0">
                <a:solidFill>
                  <a:srgbClr val="005B60"/>
                </a:solidFill>
                <a:latin typeface="Roboto" charset="0"/>
                <a:ea typeface="Roboto" charset="0"/>
                <a:cs typeface="Roboto" charset="0"/>
              </a:rPr>
              <a:t>Production-level programming skills in Python.</a:t>
            </a:r>
          </a:p>
          <a:p>
            <a:pPr>
              <a:buChar char="•"/>
            </a:pPr>
            <a:r>
              <a:rPr lang="en-US" sz="1400" dirty="0">
                <a:solidFill>
                  <a:srgbClr val="005B60"/>
                </a:solidFill>
                <a:latin typeface="Roboto" charset="0"/>
                <a:ea typeface="Roboto" charset="0"/>
                <a:cs typeface="Roboto" charset="0"/>
              </a:rPr>
              <a:t>Must work well in multi-disciplinary teams</a:t>
            </a:r>
            <a:r>
              <a:rPr lang="en-US" sz="1400" dirty="0" smtClean="0">
                <a:solidFill>
                  <a:srgbClr val="005B60"/>
                </a:solidFill>
                <a:latin typeface="Roboto" charset="0"/>
                <a:ea typeface="Roboto" charset="0"/>
                <a:cs typeface="Roboto" charset="0"/>
              </a:rPr>
              <a:t>.</a:t>
            </a:r>
            <a:endParaRPr lang="en-US" sz="1400" dirty="0">
              <a:solidFill>
                <a:srgbClr val="005B60"/>
              </a:solidFill>
              <a:latin typeface="Roboto" charset="0"/>
              <a:ea typeface="Roboto" charset="0"/>
              <a:cs typeface="Roboto" charset="0"/>
            </a:endParaRPr>
          </a:p>
          <a:p>
            <a:pPr>
              <a:buChar char="•"/>
            </a:pPr>
            <a:endParaRPr lang="en-US" sz="1400" dirty="0" smtClean="0">
              <a:solidFill>
                <a:srgbClr val="005B60"/>
              </a:solidFill>
              <a:latin typeface="Roboto" charset="0"/>
              <a:ea typeface="Roboto" charset="0"/>
              <a:cs typeface="Roboto" charset="0"/>
            </a:endParaRPr>
          </a:p>
          <a:p>
            <a:pPr>
              <a:buChar char="•"/>
            </a:pPr>
            <a:r>
              <a:rPr lang="en-US" sz="1400" dirty="0" smtClean="0">
                <a:solidFill>
                  <a:srgbClr val="005B60"/>
                </a:solidFill>
                <a:latin typeface="Roboto" charset="0"/>
                <a:ea typeface="Roboto" charset="0"/>
                <a:cs typeface="Roboto" charset="0"/>
              </a:rPr>
              <a:t>. You will help us use that data to connect our users with great local businesses. You will work tightly with the product and engineering team to answer questions ranging from who is more likely to like a flavor of ice cream to which experimental features move the needle... and you’ll help us define the needle. You’ll ask critical questions about our metrics and our experiments in order to wrest statistical meaning from the jaws of noise, and you’ll crunch the numbers on our existing features to help shape new products. In this role you’ll be tackling a variety of projects ranging from design and execution of A/B tests and user behavior analyses, to data-driven blog posts and product insights. As your role grows you’ll identify new analyses, scope new data-driven products and help us define new metrics and design new data driven features.</a:t>
            </a:r>
          </a:p>
          <a:p>
            <a:pPr>
              <a:buChar char="•"/>
            </a:pPr>
            <a:r>
              <a:rPr lang="en-US" sz="1400" dirty="0" smtClean="0">
                <a:solidFill>
                  <a:srgbClr val="005B60"/>
                </a:solidFill>
                <a:latin typeface="Roboto" charset="0"/>
                <a:ea typeface="Roboto" charset="0"/>
                <a:cs typeface="Roboto" charset="0"/>
              </a:rPr>
              <a:t>If you’re passionate about asking and answering questions in large datasets and you are able to communicate that passion to product and engineering teams, we want to hear from you!</a:t>
            </a:r>
          </a:p>
          <a:p>
            <a:pPr>
              <a:buChar char="•"/>
            </a:pPr>
            <a:r>
              <a:rPr lang="en-US" sz="1400" dirty="0" smtClean="0">
                <a:solidFill>
                  <a:srgbClr val="005B60"/>
                </a:solidFill>
                <a:latin typeface="Roboto" charset="0"/>
                <a:ea typeface="Roboto" charset="0"/>
                <a:cs typeface="Roboto" charset="0"/>
              </a:rPr>
              <a:t>We Are Looking For: Minimum BA/BS degree in Statistics, Math, Physics, Computer Science or related quantitative degree.2+ years of relevant experience.</a:t>
            </a:r>
          </a:p>
          <a:p>
            <a:pPr>
              <a:buChar char="•"/>
            </a:pPr>
            <a:r>
              <a:rPr lang="en-US" sz="1400" dirty="0" smtClean="0">
                <a:solidFill>
                  <a:srgbClr val="005B60"/>
                </a:solidFill>
                <a:latin typeface="Roboto" charset="0"/>
                <a:ea typeface="Roboto" charset="0"/>
                <a:cs typeface="Roboto" charset="0"/>
              </a:rPr>
              <a:t>MS/PhD </a:t>
            </a:r>
            <a:r>
              <a:rPr lang="en-US" sz="1400" dirty="0" err="1" smtClean="0">
                <a:solidFill>
                  <a:srgbClr val="005B60"/>
                </a:solidFill>
                <a:latin typeface="Roboto" charset="0"/>
                <a:ea typeface="Roboto" charset="0"/>
                <a:cs typeface="Roboto" charset="0"/>
              </a:rPr>
              <a:t>preferredEndless</a:t>
            </a:r>
            <a:r>
              <a:rPr lang="en-US" sz="1400" dirty="0" smtClean="0">
                <a:solidFill>
                  <a:srgbClr val="005B60"/>
                </a:solidFill>
                <a:latin typeface="Roboto" charset="0"/>
                <a:ea typeface="Roboto" charset="0"/>
                <a:cs typeface="Roboto" charset="0"/>
              </a:rPr>
              <a:t> ideas about how to leverage Yelp's unique data set.</a:t>
            </a:r>
          </a:p>
          <a:p>
            <a:pPr>
              <a:buChar char="•"/>
            </a:pPr>
            <a:r>
              <a:rPr lang="en-US" sz="1400" dirty="0" smtClean="0">
                <a:solidFill>
                  <a:srgbClr val="005B60"/>
                </a:solidFill>
                <a:latin typeface="Roboto" charset="0"/>
                <a:ea typeface="Roboto" charset="0"/>
                <a:cs typeface="Roboto" charset="0"/>
              </a:rPr>
              <a:t>Extensive experience with analytical and quantitative problem </a:t>
            </a:r>
            <a:r>
              <a:rPr lang="en-US" sz="1400" dirty="0" err="1" smtClean="0">
                <a:solidFill>
                  <a:srgbClr val="005B60"/>
                </a:solidFill>
                <a:latin typeface="Roboto" charset="0"/>
                <a:ea typeface="Roboto" charset="0"/>
                <a:cs typeface="Roboto" charset="0"/>
              </a:rPr>
              <a:t>solving.Experience</a:t>
            </a:r>
            <a:r>
              <a:rPr lang="en-US" sz="1400" dirty="0" smtClean="0">
                <a:solidFill>
                  <a:srgbClr val="005B60"/>
                </a:solidFill>
                <a:latin typeface="Roboto" charset="0"/>
                <a:ea typeface="Roboto" charset="0"/>
                <a:cs typeface="Roboto" charset="0"/>
              </a:rPr>
              <a:t> with analysis tool(s) such as pandas or </a:t>
            </a:r>
            <a:r>
              <a:rPr lang="en-US" sz="1400" dirty="0" err="1" smtClean="0">
                <a:solidFill>
                  <a:srgbClr val="005B60"/>
                </a:solidFill>
                <a:latin typeface="Roboto" charset="0"/>
                <a:ea typeface="Roboto" charset="0"/>
                <a:cs typeface="Roboto" charset="0"/>
              </a:rPr>
              <a:t>R.Fluency</a:t>
            </a:r>
            <a:r>
              <a:rPr lang="en-US" sz="1400" dirty="0" smtClean="0">
                <a:solidFill>
                  <a:srgbClr val="005B60"/>
                </a:solidFill>
                <a:latin typeface="Roboto" charset="0"/>
                <a:ea typeface="Roboto" charset="0"/>
                <a:cs typeface="Roboto" charset="0"/>
              </a:rPr>
              <a:t> with at least one scripting language such as </a:t>
            </a:r>
            <a:r>
              <a:rPr lang="en-US" sz="1400" dirty="0" err="1" smtClean="0">
                <a:solidFill>
                  <a:srgbClr val="005B60"/>
                </a:solidFill>
                <a:latin typeface="Roboto" charset="0"/>
                <a:ea typeface="Roboto" charset="0"/>
                <a:cs typeface="Roboto" charset="0"/>
              </a:rPr>
              <a:t>Python.Familiarity</a:t>
            </a:r>
            <a:r>
              <a:rPr lang="en-US" sz="1400" dirty="0" smtClean="0">
                <a:solidFill>
                  <a:srgbClr val="005B60"/>
                </a:solidFill>
                <a:latin typeface="Roboto" charset="0"/>
                <a:ea typeface="Roboto" charset="0"/>
                <a:cs typeface="Roboto" charset="0"/>
              </a:rPr>
              <a:t> with relational databases and </a:t>
            </a:r>
            <a:r>
              <a:rPr lang="en-US" sz="1400" dirty="0" err="1" smtClean="0">
                <a:solidFill>
                  <a:srgbClr val="005B60"/>
                </a:solidFill>
                <a:latin typeface="Roboto" charset="0"/>
                <a:ea typeface="Roboto" charset="0"/>
                <a:cs typeface="Roboto" charset="0"/>
              </a:rPr>
              <a:t>SQL.Comfortability</a:t>
            </a:r>
            <a:r>
              <a:rPr lang="en-US" sz="1400" dirty="0" smtClean="0">
                <a:solidFill>
                  <a:srgbClr val="005B60"/>
                </a:solidFill>
                <a:latin typeface="Roboto" charset="0"/>
                <a:ea typeface="Roboto" charset="0"/>
                <a:cs typeface="Roboto" charset="0"/>
              </a:rPr>
              <a:t> working in a Unix environment .Excellent typing ability in the presence of flying nerf </a:t>
            </a:r>
            <a:r>
              <a:rPr lang="en-US" sz="1400" dirty="0" err="1" smtClean="0">
                <a:solidFill>
                  <a:srgbClr val="005B60"/>
                </a:solidFill>
                <a:latin typeface="Roboto" charset="0"/>
                <a:ea typeface="Roboto" charset="0"/>
                <a:cs typeface="Roboto" charset="0"/>
              </a:rPr>
              <a:t>darts.PlusesExperience</a:t>
            </a:r>
            <a:r>
              <a:rPr lang="en-US" sz="1400" dirty="0" smtClean="0">
                <a:solidFill>
                  <a:srgbClr val="005B60"/>
                </a:solidFill>
                <a:latin typeface="Roboto" charset="0"/>
                <a:ea typeface="Roboto" charset="0"/>
                <a:cs typeface="Roboto" charset="0"/>
              </a:rPr>
              <a:t> with MapReduce, Hadoop, Hive or similar </a:t>
            </a:r>
            <a:r>
              <a:rPr lang="en-US" sz="1400" dirty="0" err="1" smtClean="0">
                <a:solidFill>
                  <a:srgbClr val="005B60"/>
                </a:solidFill>
                <a:latin typeface="Roboto" charset="0"/>
                <a:ea typeface="Roboto" charset="0"/>
                <a:cs typeface="Roboto" charset="0"/>
              </a:rPr>
              <a:t>systems.Specific</a:t>
            </a:r>
            <a:r>
              <a:rPr lang="en-US" sz="1400" dirty="0" smtClean="0">
                <a:solidFill>
                  <a:srgbClr val="005B60"/>
                </a:solidFill>
                <a:latin typeface="Roboto" charset="0"/>
                <a:ea typeface="Roboto" charset="0"/>
                <a:cs typeface="Roboto" charset="0"/>
              </a:rPr>
              <a:t> interest in search engines, recommendation systems, or social </a:t>
            </a:r>
            <a:r>
              <a:rPr lang="en-US" sz="1400" dirty="0" err="1" smtClean="0">
                <a:solidFill>
                  <a:srgbClr val="005B60"/>
                </a:solidFill>
                <a:latin typeface="Roboto" charset="0"/>
                <a:ea typeface="Roboto" charset="0"/>
                <a:cs typeface="Roboto" charset="0"/>
              </a:rPr>
              <a:t>networks.Active</a:t>
            </a:r>
            <a:r>
              <a:rPr lang="en-US" sz="1400" dirty="0" smtClean="0">
                <a:solidFill>
                  <a:srgbClr val="005B60"/>
                </a:solidFill>
                <a:latin typeface="Roboto" charset="0"/>
                <a:ea typeface="Roboto" charset="0"/>
                <a:cs typeface="Roboto" charset="0"/>
              </a:rPr>
              <a:t> contributor to open source </a:t>
            </a:r>
            <a:r>
              <a:rPr lang="en-US" sz="1400" dirty="0" err="1" smtClean="0">
                <a:solidFill>
                  <a:srgbClr val="005B60"/>
                </a:solidFill>
                <a:latin typeface="Roboto" charset="0"/>
                <a:ea typeface="Roboto" charset="0"/>
                <a:cs typeface="Roboto" charset="0"/>
              </a:rPr>
              <a:t>software.Interested</a:t>
            </a:r>
            <a:r>
              <a:rPr lang="en-US" sz="1400" dirty="0" smtClean="0">
                <a:solidFill>
                  <a:srgbClr val="005B60"/>
                </a:solidFill>
                <a:latin typeface="Roboto" charset="0"/>
                <a:ea typeface="Roboto" charset="0"/>
                <a:cs typeface="Roboto" charset="0"/>
              </a:rPr>
              <a:t> in applying? Sweet! Share with us why you want to work at Yelp and don't forget to mention any technical side projects, open source contributions, academic papers, and personal websites/blogs.</a:t>
            </a:r>
            <a:endParaRPr lang="en-US" sz="1400" dirty="0">
              <a:solidFill>
                <a:srgbClr val="005B60"/>
              </a:solidFill>
              <a:latin typeface="Roboto" charset="0"/>
              <a:ea typeface="Roboto" charset="0"/>
              <a:cs typeface="Roboto" charset="0"/>
            </a:endParaRPr>
          </a:p>
        </p:txBody>
      </p:sp>
      <p:sp>
        <p:nvSpPr>
          <p:cNvPr id="5" name="Rectangle 4"/>
          <p:cNvSpPr/>
          <p:nvPr/>
        </p:nvSpPr>
        <p:spPr>
          <a:xfrm>
            <a:off x="2470878" y="1122363"/>
            <a:ext cx="7489371" cy="3373437"/>
          </a:xfrm>
          <a:prstGeom prst="rect">
            <a:avLst/>
          </a:prstGeom>
          <a:solidFill>
            <a:srgbClr val="007F70">
              <a:alpha val="68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p:txBody>
          <a:bodyPr>
            <a:normAutofit/>
          </a:bodyPr>
          <a:lstStyle/>
          <a:p>
            <a:r>
              <a:rPr lang="en-US" sz="3200" dirty="0" smtClean="0">
                <a:latin typeface="Roboto" charset="0"/>
                <a:ea typeface="Roboto" charset="0"/>
                <a:cs typeface="Roboto" charset="0"/>
              </a:rPr>
              <a:t>NLP for Classification:</a:t>
            </a:r>
            <a:r>
              <a:rPr lang="en-US" sz="3200" dirty="0" smtClean="0">
                <a:solidFill>
                  <a:schemeClr val="tx1">
                    <a:lumMod val="75000"/>
                    <a:lumOff val="25000"/>
                  </a:schemeClr>
                </a:solidFill>
                <a:latin typeface="Roboto" charset="0"/>
                <a:ea typeface="Roboto" charset="0"/>
                <a:cs typeface="Roboto" charset="0"/>
              </a:rPr>
              <a:t/>
            </a:r>
            <a:br>
              <a:rPr lang="en-US" sz="3200" dirty="0" smtClean="0">
                <a:solidFill>
                  <a:schemeClr val="tx1">
                    <a:lumMod val="75000"/>
                    <a:lumOff val="25000"/>
                  </a:schemeClr>
                </a:solidFill>
                <a:latin typeface="Roboto" charset="0"/>
                <a:ea typeface="Roboto" charset="0"/>
                <a:cs typeface="Roboto" charset="0"/>
              </a:rPr>
            </a:br>
            <a:r>
              <a:rPr lang="en-US" dirty="0" smtClean="0">
                <a:latin typeface="Garamond" charset="0"/>
                <a:ea typeface="Garamond" charset="0"/>
                <a:cs typeface="Garamond" charset="0"/>
              </a:rPr>
              <a:t>The </a:t>
            </a:r>
            <a:r>
              <a:rPr lang="en-US" b="1" dirty="0" smtClean="0">
                <a:latin typeface="Garamond" charset="0"/>
                <a:ea typeface="Garamond" charset="0"/>
                <a:cs typeface="Garamond" charset="0"/>
              </a:rPr>
              <a:t>Language</a:t>
            </a:r>
            <a:r>
              <a:rPr lang="en-US" dirty="0" smtClean="0">
                <a:latin typeface="Garamond" charset="0"/>
                <a:ea typeface="Garamond" charset="0"/>
                <a:cs typeface="Garamond" charset="0"/>
              </a:rPr>
              <a:t> of Job Postings</a:t>
            </a:r>
            <a:endParaRPr lang="en-US" dirty="0">
              <a:latin typeface="Garamond" charset="0"/>
              <a:ea typeface="Garamond" charset="0"/>
              <a:cs typeface="Garamond" charset="0"/>
            </a:endParaRPr>
          </a:p>
        </p:txBody>
      </p:sp>
      <p:sp>
        <p:nvSpPr>
          <p:cNvPr id="3" name="Subtitle 2"/>
          <p:cNvSpPr>
            <a:spLocks noGrp="1"/>
          </p:cNvSpPr>
          <p:nvPr>
            <p:ph type="subTitle" idx="1"/>
          </p:nvPr>
        </p:nvSpPr>
        <p:spPr/>
        <p:txBody>
          <a:bodyPr/>
          <a:lstStyle/>
          <a:p>
            <a:r>
              <a:rPr lang="en-US" dirty="0" smtClean="0">
                <a:solidFill>
                  <a:srgbClr val="FFC000"/>
                </a:solidFill>
              </a:rPr>
              <a:t>Using data science to find a data science future</a:t>
            </a:r>
            <a:endParaRPr lang="en-US" dirty="0">
              <a:solidFill>
                <a:srgbClr val="FFC000"/>
              </a:solidFill>
            </a:endParaRPr>
          </a:p>
        </p:txBody>
      </p:sp>
      <p:grpSp>
        <p:nvGrpSpPr>
          <p:cNvPr id="6" name="Group 5"/>
          <p:cNvGrpSpPr/>
          <p:nvPr/>
        </p:nvGrpSpPr>
        <p:grpSpPr>
          <a:xfrm>
            <a:off x="3127029" y="4567136"/>
            <a:ext cx="1137501" cy="1278903"/>
            <a:chOff x="5554681" y="4270997"/>
            <a:chExt cx="1137501" cy="1278903"/>
          </a:xfrm>
        </p:grpSpPr>
        <p:grpSp>
          <p:nvGrpSpPr>
            <p:cNvPr id="7" name="Group 6"/>
            <p:cNvGrpSpPr/>
            <p:nvPr/>
          </p:nvGrpSpPr>
          <p:grpSpPr>
            <a:xfrm>
              <a:off x="5554681" y="4270997"/>
              <a:ext cx="527901" cy="669303"/>
              <a:chOff x="9197912" y="3969003"/>
              <a:chExt cx="527901" cy="669303"/>
            </a:xfrm>
          </p:grpSpPr>
          <p:sp>
            <p:nvSpPr>
              <p:cNvPr id="36" name="Rectangle 35"/>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5707081" y="4423397"/>
              <a:ext cx="527901" cy="669303"/>
              <a:chOff x="9197912" y="3969003"/>
              <a:chExt cx="527901" cy="669303"/>
            </a:xfrm>
          </p:grpSpPr>
          <p:sp>
            <p:nvSpPr>
              <p:cNvPr id="30" name="Rectangle 29"/>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5859481" y="4575797"/>
              <a:ext cx="527901" cy="669303"/>
              <a:chOff x="9197912" y="3969003"/>
              <a:chExt cx="527901" cy="669303"/>
            </a:xfrm>
          </p:grpSpPr>
          <p:sp>
            <p:nvSpPr>
              <p:cNvPr id="24" name="Rectangle 23"/>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6011881" y="4728197"/>
              <a:ext cx="527901" cy="669303"/>
              <a:chOff x="9197912" y="3969003"/>
              <a:chExt cx="527901" cy="669303"/>
            </a:xfrm>
          </p:grpSpPr>
          <p:sp>
            <p:nvSpPr>
              <p:cNvPr id="18" name="Rectangle 17"/>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6164281" y="4880597"/>
              <a:ext cx="527901" cy="669303"/>
              <a:chOff x="9197912" y="3969003"/>
              <a:chExt cx="527901" cy="669303"/>
            </a:xfrm>
          </p:grpSpPr>
          <p:sp>
            <p:nvSpPr>
              <p:cNvPr id="12" name="Rectangle 11"/>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mc:AlternateContent xmlns:mc="http://schemas.openxmlformats.org/markup-compatibility/2006" xmlns:a14="http://schemas.microsoft.com/office/drawing/2010/main">
        <mc:Choice Requires="a14">
          <p:sp>
            <p:nvSpPr>
              <p:cNvPr id="78" name="TextBox 77"/>
              <p:cNvSpPr txBox="1"/>
              <p:nvPr/>
            </p:nvSpPr>
            <p:spPr>
              <a:xfrm>
                <a:off x="4479752" y="4330314"/>
                <a:ext cx="2943434" cy="1569660"/>
              </a:xfrm>
              <a:prstGeom prst="rect">
                <a:avLst/>
              </a:prstGeom>
              <a:noFill/>
            </p:spPr>
            <p:txBody>
              <a:bodyPr wrap="none" rtlCol="0">
                <a:spAutoFit/>
              </a:bodyPr>
              <a:lstStyle/>
              <a:p>
                <a14:m>
                  <m:oMath xmlns:m="http://schemas.openxmlformats.org/officeDocument/2006/math">
                    <m:r>
                      <a:rPr lang="en-US" sz="9600" i="1" smtClean="0">
                        <a:solidFill>
                          <a:schemeClr val="bg1"/>
                        </a:solidFill>
                        <a:latin typeface="Cambria Math" charset="0"/>
                        <a:ea typeface="Cambria Math" charset="0"/>
                        <a:cs typeface="Cambria Math" charset="0"/>
                      </a:rPr>
                      <m:t>+</m:t>
                    </m:r>
                    <m:r>
                      <a:rPr lang="en-US" sz="9600" b="0" i="1" smtClean="0">
                        <a:solidFill>
                          <a:schemeClr val="bg1"/>
                        </a:solidFill>
                        <a:latin typeface="Cambria Math" charset="0"/>
                        <a:ea typeface="Cambria Math" charset="0"/>
                        <a:cs typeface="Cambria Math" charset="0"/>
                      </a:rPr>
                      <m:t> </m:t>
                    </m:r>
                    <m:r>
                      <m:rPr>
                        <m:sty m:val="p"/>
                      </m:rPr>
                      <a:rPr lang="el-GR" sz="9600" i="1" smtClean="0">
                        <a:solidFill>
                          <a:schemeClr val="bg1"/>
                        </a:solidFill>
                        <a:latin typeface="Cambria Math" charset="0"/>
                        <a:ea typeface="Cambria Math" charset="0"/>
                        <a:cs typeface="Cambria Math" charset="0"/>
                      </a:rPr>
                      <m:t>Σ</m:t>
                    </m:r>
                  </m:oMath>
                </a14:m>
                <a:r>
                  <a:rPr lang="en-US" sz="9600" dirty="0" smtClean="0">
                    <a:solidFill>
                      <a:schemeClr val="bg1"/>
                    </a:solidFill>
                  </a:rPr>
                  <a:t> =</a:t>
                </a:r>
                <a:endParaRPr lang="en-US" sz="9600" dirty="0">
                  <a:solidFill>
                    <a:schemeClr val="bg1"/>
                  </a:solidFill>
                </a:endParaRPr>
              </a:p>
            </p:txBody>
          </p:sp>
        </mc:Choice>
        <mc:Fallback xmlns="">
          <p:sp>
            <p:nvSpPr>
              <p:cNvPr id="78" name="TextBox 77"/>
              <p:cNvSpPr txBox="1">
                <a:spLocks noRot="1" noChangeAspect="1" noMove="1" noResize="1" noEditPoints="1" noAdjustHandles="1" noChangeArrowheads="1" noChangeShapeType="1" noTextEdit="1"/>
              </p:cNvSpPr>
              <p:nvPr/>
            </p:nvSpPr>
            <p:spPr>
              <a:xfrm>
                <a:off x="4479752" y="4330314"/>
                <a:ext cx="2943434" cy="1569660"/>
              </a:xfrm>
              <a:prstGeom prst="rect">
                <a:avLst/>
              </a:prstGeom>
              <a:blipFill rotWithShape="0">
                <a:blip r:embed="rId2"/>
                <a:stretch>
                  <a:fillRect t="-20155" r="-20704" b="-43023"/>
                </a:stretch>
              </a:blipFill>
            </p:spPr>
            <p:txBody>
              <a:bodyPr/>
              <a:lstStyle/>
              <a:p>
                <a:r>
                  <a:rPr lang="en-US">
                    <a:noFill/>
                  </a:rPr>
                  <a:t> </a:t>
                </a:r>
              </a:p>
            </p:txBody>
          </p:sp>
        </mc:Fallback>
      </mc:AlternateContent>
      <p:sp>
        <p:nvSpPr>
          <p:cNvPr id="79" name="TextBox 78"/>
          <p:cNvSpPr txBox="1"/>
          <p:nvPr/>
        </p:nvSpPr>
        <p:spPr>
          <a:xfrm>
            <a:off x="7168543" y="4429919"/>
            <a:ext cx="1523174" cy="1569660"/>
          </a:xfrm>
          <a:prstGeom prst="rect">
            <a:avLst/>
          </a:prstGeom>
          <a:noFill/>
        </p:spPr>
        <p:txBody>
          <a:bodyPr wrap="none" rtlCol="0">
            <a:spAutoFit/>
          </a:bodyPr>
          <a:lstStyle/>
          <a:p>
            <a:r>
              <a:rPr lang="en-US" sz="9600" smtClean="0"/>
              <a:t>💡</a:t>
            </a:r>
            <a:endParaRPr lang="en-US" sz="9600" dirty="0"/>
          </a:p>
        </p:txBody>
      </p:sp>
    </p:spTree>
    <p:extLst>
      <p:ext uri="{BB962C8B-B14F-4D97-AF65-F5344CB8AC3E}">
        <p14:creationId xmlns:p14="http://schemas.microsoft.com/office/powerpoint/2010/main" val="16274746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475232"/>
            <a:ext cx="12192000" cy="4855115"/>
          </a:xfrm>
          <a:prstGeom prst="rect">
            <a:avLst/>
          </a:prstGeom>
          <a:solidFill>
            <a:srgbClr val="007F7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Logistic Regression Results ~0.6</a:t>
            </a:r>
            <a:endParaRPr lang="en-US" dirty="0"/>
          </a:p>
        </p:txBody>
      </p:sp>
      <p:sp>
        <p:nvSpPr>
          <p:cNvPr id="3" name="Content Placeholder 2"/>
          <p:cNvSpPr>
            <a:spLocks noGrp="1"/>
          </p:cNvSpPr>
          <p:nvPr>
            <p:ph idx="1"/>
          </p:nvPr>
        </p:nvSpPr>
        <p:spPr>
          <a:xfrm>
            <a:off x="621792" y="1825625"/>
            <a:ext cx="3337466" cy="4351338"/>
          </a:xfrm>
        </p:spPr>
        <p:txBody>
          <a:bodyPr>
            <a:normAutofit fontScale="85000" lnSpcReduction="10000"/>
          </a:bodyPr>
          <a:lstStyle/>
          <a:p>
            <a:r>
              <a:rPr lang="en-US" dirty="0" smtClean="0">
                <a:solidFill>
                  <a:schemeClr val="bg1"/>
                </a:solidFill>
              </a:rPr>
              <a:t>Multi-class logistic regression</a:t>
            </a:r>
          </a:p>
          <a:p>
            <a:r>
              <a:rPr lang="en-US" dirty="0" smtClean="0">
                <a:solidFill>
                  <a:schemeClr val="bg1"/>
                </a:solidFill>
              </a:rPr>
              <a:t>Classification scores by Log</a:t>
            </a:r>
            <a:r>
              <a:rPr lang="de-DE" dirty="0">
                <a:solidFill>
                  <a:schemeClr val="bg1"/>
                </a:solidFill>
              </a:rPr>
              <a:t> </a:t>
            </a:r>
            <a:r>
              <a:rPr lang="de-DE" dirty="0" smtClean="0">
                <a:solidFill>
                  <a:schemeClr val="bg1"/>
                </a:solidFill>
              </a:rPr>
              <a:t>C </a:t>
            </a:r>
            <a:r>
              <a:rPr lang="de-DE" dirty="0" err="1" smtClean="0">
                <a:solidFill>
                  <a:schemeClr val="bg1"/>
                </a:solidFill>
              </a:rPr>
              <a:t>scale</a:t>
            </a:r>
            <a:r>
              <a:rPr lang="de-DE" dirty="0" smtClean="0">
                <a:solidFill>
                  <a:schemeClr val="bg1"/>
                </a:solidFill>
              </a:rPr>
              <a:t>. (Reg. Constant)</a:t>
            </a:r>
            <a:endParaRPr lang="en-US" dirty="0" smtClean="0">
              <a:solidFill>
                <a:schemeClr val="bg1"/>
              </a:solidFill>
            </a:endParaRPr>
          </a:p>
          <a:p>
            <a:r>
              <a:rPr lang="en-US" dirty="0" smtClean="0">
                <a:solidFill>
                  <a:schemeClr val="bg1"/>
                </a:solidFill>
              </a:rPr>
              <a:t>C regularized  values of </a:t>
            </a:r>
          </a:p>
          <a:p>
            <a:pPr lvl="1"/>
            <a:r>
              <a:rPr lang="en-US" dirty="0" smtClean="0">
                <a:solidFill>
                  <a:schemeClr val="bg1"/>
                </a:solidFill>
              </a:rPr>
              <a:t>0.01 ~ -4</a:t>
            </a:r>
          </a:p>
          <a:p>
            <a:pPr lvl="1"/>
            <a:r>
              <a:rPr lang="en-US" dirty="0" smtClean="0">
                <a:solidFill>
                  <a:schemeClr val="bg1"/>
                </a:solidFill>
              </a:rPr>
              <a:t>0.1 ~ -2</a:t>
            </a:r>
          </a:p>
          <a:p>
            <a:pPr lvl="1"/>
            <a:r>
              <a:rPr lang="en-US" dirty="0" smtClean="0">
                <a:solidFill>
                  <a:schemeClr val="bg1"/>
                </a:solidFill>
              </a:rPr>
              <a:t>0.0 ~ 0</a:t>
            </a:r>
          </a:p>
          <a:p>
            <a:pPr lvl="1"/>
            <a:r>
              <a:rPr lang="en-US" dirty="0" smtClean="0">
                <a:solidFill>
                  <a:schemeClr val="bg1"/>
                </a:solidFill>
              </a:rPr>
              <a:t>1.0 ~ 2</a:t>
            </a:r>
          </a:p>
          <a:p>
            <a:pPr lvl="1"/>
            <a:r>
              <a:rPr lang="en-US" dirty="0" smtClean="0">
                <a:solidFill>
                  <a:schemeClr val="bg1"/>
                </a:solidFill>
              </a:rPr>
              <a:t>10.0 ~ 4</a:t>
            </a:r>
          </a:p>
          <a:p>
            <a:pPr lvl="1"/>
            <a:r>
              <a:rPr lang="en-US" dirty="0" smtClean="0">
                <a:solidFill>
                  <a:schemeClr val="bg1"/>
                </a:solidFill>
              </a:rPr>
              <a:t>100.0 ~ 6</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4291011" y="1620002"/>
            <a:ext cx="7776210" cy="4518743"/>
          </a:xfrm>
          <a:prstGeom prst="rect">
            <a:avLst/>
          </a:prstGeom>
        </p:spPr>
      </p:pic>
      <p:sp>
        <p:nvSpPr>
          <p:cNvPr id="5" name="Rectangle 4"/>
          <p:cNvSpPr/>
          <p:nvPr/>
        </p:nvSpPr>
        <p:spPr>
          <a:xfrm>
            <a:off x="6048929" y="1699411"/>
            <a:ext cx="801278" cy="4286861"/>
          </a:xfrm>
          <a:prstGeom prst="rect">
            <a:avLst/>
          </a:prstGeom>
          <a:noFill/>
          <a:ln w="381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730600" y="4018554"/>
            <a:ext cx="4098116" cy="1477328"/>
          </a:xfrm>
          <a:prstGeom prst="rect">
            <a:avLst/>
          </a:prstGeom>
          <a:solidFill>
            <a:schemeClr val="tx1">
              <a:lumMod val="50000"/>
              <a:lumOff val="50000"/>
            </a:schemeClr>
          </a:solidFill>
        </p:spPr>
        <p:txBody>
          <a:bodyPr wrap="square" rtlCol="0">
            <a:spAutoFit/>
          </a:bodyPr>
          <a:lstStyle/>
          <a:p>
            <a:r>
              <a:rPr lang="en-US" b="1" u="sng" dirty="0" smtClean="0">
                <a:solidFill>
                  <a:schemeClr val="bg1"/>
                </a:solidFill>
              </a:rPr>
              <a:t>C=0.1</a:t>
            </a:r>
            <a:r>
              <a:rPr lang="en-US" b="1" dirty="0" smtClean="0">
                <a:solidFill>
                  <a:schemeClr val="bg1"/>
                </a:solidFill>
              </a:rPr>
              <a:t> </a:t>
            </a:r>
            <a:r>
              <a:rPr lang="en-US" dirty="0" smtClean="0">
                <a:solidFill>
                  <a:schemeClr val="bg1"/>
                </a:solidFill>
              </a:rPr>
              <a:t>Will choose regularization rate where the training score and testing score become closer; a more generalized model</a:t>
            </a:r>
          </a:p>
          <a:p>
            <a:r>
              <a:rPr lang="en-US" b="1" u="sng" dirty="0" smtClean="0">
                <a:solidFill>
                  <a:schemeClr val="bg1"/>
                </a:solidFill>
              </a:rPr>
              <a:t>Full Text </a:t>
            </a:r>
            <a:r>
              <a:rPr lang="mr-IN" b="1" dirty="0" smtClean="0">
                <a:solidFill>
                  <a:schemeClr val="bg1"/>
                </a:solidFill>
              </a:rPr>
              <a:t>–</a:t>
            </a:r>
            <a:r>
              <a:rPr lang="en-US" dirty="0" smtClean="0">
                <a:solidFill>
                  <a:schemeClr val="bg1"/>
                </a:solidFill>
              </a:rPr>
              <a:t> Over all has higher predictive power, with more words</a:t>
            </a:r>
            <a:r>
              <a:rPr lang="en-US" b="1" dirty="0" smtClean="0">
                <a:solidFill>
                  <a:schemeClr val="bg1"/>
                </a:solidFill>
              </a:rPr>
              <a:t>  </a:t>
            </a:r>
            <a:endParaRPr lang="en-US" b="1" dirty="0">
              <a:solidFill>
                <a:schemeClr val="bg1"/>
              </a:solidFill>
            </a:endParaRPr>
          </a:p>
        </p:txBody>
      </p:sp>
      <p:sp>
        <p:nvSpPr>
          <p:cNvPr id="8" name="TextBox 7"/>
          <p:cNvSpPr txBox="1"/>
          <p:nvPr/>
        </p:nvSpPr>
        <p:spPr>
          <a:xfrm>
            <a:off x="8294519" y="1330079"/>
            <a:ext cx="1614968" cy="369332"/>
          </a:xfrm>
          <a:prstGeom prst="rect">
            <a:avLst/>
          </a:prstGeom>
          <a:solidFill>
            <a:schemeClr val="tx1">
              <a:lumMod val="75000"/>
              <a:lumOff val="25000"/>
            </a:schemeClr>
          </a:solidFill>
        </p:spPr>
        <p:txBody>
          <a:bodyPr wrap="square" rtlCol="0">
            <a:spAutoFit/>
          </a:bodyPr>
          <a:lstStyle/>
          <a:p>
            <a:pPr algn="ctr"/>
            <a:r>
              <a:rPr lang="en-US" smtClean="0">
                <a:solidFill>
                  <a:schemeClr val="bg1"/>
                </a:solidFill>
              </a:rPr>
              <a:t>Training Scores</a:t>
            </a:r>
            <a:endParaRPr lang="en-US" dirty="0">
              <a:solidFill>
                <a:schemeClr val="bg1"/>
              </a:solidFill>
            </a:endParaRPr>
          </a:p>
        </p:txBody>
      </p:sp>
      <p:sp>
        <p:nvSpPr>
          <p:cNvPr id="9" name="TextBox 8"/>
          <p:cNvSpPr txBox="1"/>
          <p:nvPr/>
        </p:nvSpPr>
        <p:spPr>
          <a:xfrm>
            <a:off x="8463779" y="2863068"/>
            <a:ext cx="1614968" cy="369332"/>
          </a:xfrm>
          <a:prstGeom prst="rect">
            <a:avLst/>
          </a:prstGeom>
          <a:solidFill>
            <a:schemeClr val="tx1">
              <a:lumMod val="75000"/>
              <a:lumOff val="25000"/>
            </a:schemeClr>
          </a:solidFill>
        </p:spPr>
        <p:txBody>
          <a:bodyPr wrap="square" rtlCol="0">
            <a:spAutoFit/>
          </a:bodyPr>
          <a:lstStyle/>
          <a:p>
            <a:pPr algn="ctr"/>
            <a:r>
              <a:rPr lang="en-US" smtClean="0">
                <a:solidFill>
                  <a:schemeClr val="bg1"/>
                </a:solidFill>
              </a:rPr>
              <a:t>Test Scores</a:t>
            </a:r>
            <a:endParaRPr lang="en-US" dirty="0">
              <a:solidFill>
                <a:schemeClr val="bg1"/>
              </a:solidFill>
            </a:endParaRPr>
          </a:p>
        </p:txBody>
      </p:sp>
    </p:spTree>
    <p:extLst>
      <p:ext uri="{BB962C8B-B14F-4D97-AF65-F5344CB8AC3E}">
        <p14:creationId xmlns:p14="http://schemas.microsoft.com/office/powerpoint/2010/main" val="5310984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214685"/>
            <a:ext cx="6010656" cy="6858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solidFill>
                  <a:schemeClr val="bg1"/>
                </a:solidFill>
              </a:rPr>
              <a:t>ROC Curve</a:t>
            </a:r>
            <a:endParaRPr lang="en-US" dirty="0">
              <a:solidFill>
                <a:schemeClr val="bg1"/>
              </a:solidFill>
            </a:endParaRPr>
          </a:p>
        </p:txBody>
      </p:sp>
      <p:sp>
        <p:nvSpPr>
          <p:cNvPr id="3" name="Content Placeholder 2"/>
          <p:cNvSpPr>
            <a:spLocks noGrp="1"/>
          </p:cNvSpPr>
          <p:nvPr>
            <p:ph idx="1"/>
          </p:nvPr>
        </p:nvSpPr>
        <p:spPr>
          <a:xfrm>
            <a:off x="838201" y="1825625"/>
            <a:ext cx="3892296" cy="4351338"/>
          </a:xfrm>
        </p:spPr>
        <p:txBody>
          <a:bodyPr>
            <a:normAutofit fontScale="92500" lnSpcReduction="10000"/>
          </a:bodyPr>
          <a:lstStyle/>
          <a:p>
            <a:r>
              <a:rPr lang="en-US" dirty="0" smtClean="0">
                <a:solidFill>
                  <a:schemeClr val="bg1"/>
                </a:solidFill>
              </a:rPr>
              <a:t>To the right is the ROC curves for all 26 different predicted titles.</a:t>
            </a:r>
          </a:p>
          <a:p>
            <a:r>
              <a:rPr lang="en-US" dirty="0" smtClean="0">
                <a:solidFill>
                  <a:schemeClr val="bg1"/>
                </a:solidFill>
              </a:rPr>
              <a:t>The poorest performing titles:</a:t>
            </a:r>
          </a:p>
          <a:p>
            <a:endParaRPr lang="en-US" dirty="0" smtClean="0">
              <a:solidFill>
                <a:schemeClr val="bg1"/>
              </a:solidFill>
            </a:endParaRPr>
          </a:p>
          <a:p>
            <a:pPr lvl="1"/>
            <a:r>
              <a:rPr lang="en-US" dirty="0" smtClean="0">
                <a:solidFill>
                  <a:schemeClr val="bg1"/>
                </a:solidFill>
              </a:rPr>
              <a:t>business analysts</a:t>
            </a:r>
          </a:p>
          <a:p>
            <a:pPr lvl="1"/>
            <a:r>
              <a:rPr lang="en-US" dirty="0" smtClean="0">
                <a:solidFill>
                  <a:schemeClr val="bg1"/>
                </a:solidFill>
              </a:rPr>
              <a:t>data analysts</a:t>
            </a:r>
          </a:p>
          <a:p>
            <a:pPr lvl="1"/>
            <a:r>
              <a:rPr lang="en-US" dirty="0" smtClean="0">
                <a:solidFill>
                  <a:schemeClr val="bg1"/>
                </a:solidFill>
              </a:rPr>
              <a:t>data engineer</a:t>
            </a:r>
          </a:p>
          <a:p>
            <a:pPr lvl="1"/>
            <a:r>
              <a:rPr lang="en-US" dirty="0" smtClean="0">
                <a:solidFill>
                  <a:schemeClr val="bg1"/>
                </a:solidFill>
              </a:rPr>
              <a:t>Software engineer</a:t>
            </a:r>
          </a:p>
          <a:p>
            <a:pPr lvl="1"/>
            <a:r>
              <a:rPr lang="en-US" dirty="0" smtClean="0">
                <a:solidFill>
                  <a:schemeClr val="bg1"/>
                </a:solidFill>
              </a:rPr>
              <a:t>data scientist </a:t>
            </a:r>
          </a:p>
          <a:p>
            <a:pPr lvl="1"/>
            <a:endParaRPr lang="en-US" dirty="0" smtClean="0">
              <a:solidFill>
                <a:schemeClr val="bg1"/>
              </a:solidFill>
            </a:endParaRPr>
          </a:p>
          <a:p>
            <a:endParaRPr lang="en-US" dirty="0">
              <a:solidFill>
                <a:schemeClr val="bg1"/>
              </a:solidFill>
            </a:endParaRPr>
          </a:p>
        </p:txBody>
      </p:sp>
      <p:pic>
        <p:nvPicPr>
          <p:cNvPr id="4" name="Picture 3"/>
          <p:cNvPicPr>
            <a:picLocks noChangeAspect="1"/>
          </p:cNvPicPr>
          <p:nvPr/>
        </p:nvPicPr>
        <p:blipFill>
          <a:blip r:embed="rId2"/>
          <a:stretch>
            <a:fillRect/>
          </a:stretch>
        </p:blipFill>
        <p:spPr>
          <a:xfrm>
            <a:off x="5147053" y="0"/>
            <a:ext cx="7044947" cy="6858000"/>
          </a:xfrm>
          <a:prstGeom prst="rect">
            <a:avLst/>
          </a:prstGeom>
        </p:spPr>
      </p:pic>
      <p:pic>
        <p:nvPicPr>
          <p:cNvPr id="6" name="Picture 5"/>
          <p:cNvPicPr>
            <a:picLocks noChangeAspect="1"/>
          </p:cNvPicPr>
          <p:nvPr/>
        </p:nvPicPr>
        <p:blipFill>
          <a:blip r:embed="rId3"/>
          <a:stretch>
            <a:fillRect/>
          </a:stretch>
        </p:blipFill>
        <p:spPr>
          <a:xfrm>
            <a:off x="8058912" y="2906113"/>
            <a:ext cx="3657432" cy="3452015"/>
          </a:xfrm>
          <a:prstGeom prst="rect">
            <a:avLst/>
          </a:prstGeom>
          <a:ln>
            <a:solidFill>
              <a:srgbClr val="002060"/>
            </a:solidFill>
          </a:ln>
        </p:spPr>
      </p:pic>
      <p:sp>
        <p:nvSpPr>
          <p:cNvPr id="7" name="Rectangle 6"/>
          <p:cNvSpPr/>
          <p:nvPr/>
        </p:nvSpPr>
        <p:spPr>
          <a:xfrm>
            <a:off x="8266176" y="5340094"/>
            <a:ext cx="3450168" cy="707137"/>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70000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6010656" cy="6858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1663" y="365125"/>
            <a:ext cx="5628993" cy="1325563"/>
          </a:xfrm>
        </p:spPr>
        <p:txBody>
          <a:bodyPr/>
          <a:lstStyle/>
          <a:p>
            <a:r>
              <a:rPr lang="en-US" dirty="0" smtClean="0">
                <a:solidFill>
                  <a:schemeClr val="bg1"/>
                </a:solidFill>
              </a:rPr>
              <a:t>What wrong titles</a:t>
            </a:r>
            <a:br>
              <a:rPr lang="en-US" dirty="0" smtClean="0">
                <a:solidFill>
                  <a:schemeClr val="bg1"/>
                </a:solidFill>
              </a:rPr>
            </a:br>
            <a:r>
              <a:rPr lang="en-US" dirty="0" smtClean="0">
                <a:solidFill>
                  <a:schemeClr val="bg1"/>
                </a:solidFill>
              </a:rPr>
              <a:t>were assigned?</a:t>
            </a:r>
            <a:endParaRPr lang="en-US" dirty="0">
              <a:solidFill>
                <a:schemeClr val="bg1"/>
              </a:solidFill>
            </a:endParaRPr>
          </a:p>
        </p:txBody>
      </p:sp>
      <p:sp>
        <p:nvSpPr>
          <p:cNvPr id="3" name="Content Placeholder 2"/>
          <p:cNvSpPr>
            <a:spLocks noGrp="1"/>
          </p:cNvSpPr>
          <p:nvPr>
            <p:ph idx="1"/>
          </p:nvPr>
        </p:nvSpPr>
        <p:spPr>
          <a:xfrm>
            <a:off x="838200" y="1825625"/>
            <a:ext cx="3697224" cy="4351338"/>
          </a:xfrm>
        </p:spPr>
        <p:txBody>
          <a:bodyPr>
            <a:normAutofit/>
          </a:bodyPr>
          <a:lstStyle/>
          <a:p>
            <a:r>
              <a:rPr lang="en-US" dirty="0" smtClean="0">
                <a:solidFill>
                  <a:schemeClr val="bg1"/>
                </a:solidFill>
              </a:rPr>
              <a:t>All the ”analyst” positions are very similar</a:t>
            </a:r>
            <a:endParaRPr lang="en-US" dirty="0" smtClean="0">
              <a:solidFill>
                <a:srgbClr val="FFC000"/>
              </a:solidFill>
            </a:endParaRPr>
          </a:p>
          <a:p>
            <a:r>
              <a:rPr lang="en-US" dirty="0" smtClean="0">
                <a:solidFill>
                  <a:schemeClr val="bg1"/>
                </a:solidFill>
              </a:rPr>
              <a:t>Data scientist </a:t>
            </a:r>
            <a:r>
              <a:rPr lang="en-US" dirty="0" err="1" smtClean="0">
                <a:solidFill>
                  <a:schemeClr val="bg1"/>
                </a:solidFill>
              </a:rPr>
              <a:t>mis</a:t>
            </a:r>
            <a:r>
              <a:rPr lang="en-US" dirty="0" smtClean="0">
                <a:solidFill>
                  <a:schemeClr val="bg1"/>
                </a:solidFill>
              </a:rPr>
              <a:t>-predicted as these: </a:t>
            </a:r>
          </a:p>
          <a:p>
            <a:pPr lvl="1"/>
            <a:r>
              <a:rPr lang="en-US" sz="2000" dirty="0" smtClean="0">
                <a:solidFill>
                  <a:schemeClr val="bg1">
                    <a:lumMod val="95000"/>
                  </a:schemeClr>
                </a:solidFill>
              </a:rPr>
              <a:t>data analyst, </a:t>
            </a:r>
          </a:p>
          <a:p>
            <a:pPr lvl="1"/>
            <a:r>
              <a:rPr lang="en-US" sz="2000" dirty="0" smtClean="0">
                <a:solidFill>
                  <a:schemeClr val="bg1">
                    <a:lumMod val="95000"/>
                  </a:schemeClr>
                </a:solidFill>
              </a:rPr>
              <a:t>software engineer, </a:t>
            </a:r>
          </a:p>
          <a:p>
            <a:pPr lvl="1"/>
            <a:r>
              <a:rPr lang="en-US" sz="2000" dirty="0" smtClean="0">
                <a:solidFill>
                  <a:schemeClr val="bg1">
                    <a:lumMod val="95000"/>
                  </a:schemeClr>
                </a:solidFill>
              </a:rPr>
              <a:t>data engineer, </a:t>
            </a:r>
          </a:p>
          <a:p>
            <a:pPr lvl="1"/>
            <a:r>
              <a:rPr lang="en-US" sz="2000" dirty="0" smtClean="0">
                <a:solidFill>
                  <a:schemeClr val="bg1">
                    <a:lumMod val="95000"/>
                  </a:schemeClr>
                </a:solidFill>
              </a:rPr>
              <a:t>learning engineer, </a:t>
            </a:r>
          </a:p>
          <a:p>
            <a:pPr lvl="1"/>
            <a:r>
              <a:rPr lang="en-US" sz="2000" dirty="0" smtClean="0">
                <a:solidFill>
                  <a:schemeClr val="bg1">
                    <a:lumMod val="95000"/>
                  </a:schemeClr>
                </a:solidFill>
              </a:rPr>
              <a:t>business analyst, </a:t>
            </a:r>
          </a:p>
          <a:p>
            <a:pPr lvl="1"/>
            <a:r>
              <a:rPr lang="en-US" sz="2000" dirty="0" smtClean="0">
                <a:solidFill>
                  <a:schemeClr val="bg1">
                    <a:lumMod val="95000"/>
                  </a:schemeClr>
                </a:solidFill>
              </a:rPr>
              <a:t>research scientist</a:t>
            </a:r>
          </a:p>
        </p:txBody>
      </p:sp>
      <p:pic>
        <p:nvPicPr>
          <p:cNvPr id="5" name="Picture 4"/>
          <p:cNvPicPr>
            <a:picLocks noChangeAspect="1"/>
          </p:cNvPicPr>
          <p:nvPr/>
        </p:nvPicPr>
        <p:blipFill>
          <a:blip r:embed="rId2"/>
          <a:stretch>
            <a:fillRect/>
          </a:stretch>
        </p:blipFill>
        <p:spPr>
          <a:xfrm>
            <a:off x="5290976" y="0"/>
            <a:ext cx="6901024" cy="6858000"/>
          </a:xfrm>
          <a:prstGeom prst="rect">
            <a:avLst/>
          </a:prstGeom>
        </p:spPr>
      </p:pic>
      <p:sp>
        <p:nvSpPr>
          <p:cNvPr id="7" name="Rectangle 6"/>
          <p:cNvSpPr/>
          <p:nvPr/>
        </p:nvSpPr>
        <p:spPr>
          <a:xfrm>
            <a:off x="5632704" y="4974337"/>
            <a:ext cx="2926080" cy="377951"/>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632704" y="4346449"/>
            <a:ext cx="3169920" cy="21335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47737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475232"/>
            <a:ext cx="12192000" cy="4855115"/>
          </a:xfrm>
          <a:prstGeom prst="rect">
            <a:avLst/>
          </a:prstGeom>
          <a:solidFill>
            <a:srgbClr val="00604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Takeaways</a:t>
            </a:r>
            <a:endParaRPr lang="en-US" dirty="0"/>
          </a:p>
        </p:txBody>
      </p:sp>
      <p:sp>
        <p:nvSpPr>
          <p:cNvPr id="3" name="Content Placeholder 2"/>
          <p:cNvSpPr>
            <a:spLocks noGrp="1"/>
          </p:cNvSpPr>
          <p:nvPr>
            <p:ph idx="1"/>
          </p:nvPr>
        </p:nvSpPr>
        <p:spPr/>
        <p:txBody>
          <a:bodyPr/>
          <a:lstStyle/>
          <a:p>
            <a:r>
              <a:rPr lang="en-US" b="1" u="sng" dirty="0" smtClean="0">
                <a:solidFill>
                  <a:srgbClr val="FFC000"/>
                </a:solidFill>
              </a:rPr>
              <a:t>Data Scientist is hidden in other titles:</a:t>
            </a:r>
            <a:r>
              <a:rPr lang="en-US" b="1" dirty="0" smtClean="0">
                <a:solidFill>
                  <a:srgbClr val="FFC000"/>
                </a:solidFill>
              </a:rPr>
              <a:t> </a:t>
            </a:r>
            <a:r>
              <a:rPr lang="en-US" dirty="0" smtClean="0">
                <a:solidFill>
                  <a:schemeClr val="bg1"/>
                </a:solidFill>
              </a:rPr>
              <a:t>job postings have many same characteristics with data engineering, learning engineer, or data analyst</a:t>
            </a:r>
          </a:p>
          <a:p>
            <a:r>
              <a:rPr lang="en-US" b="1" u="sng" dirty="0" smtClean="0">
                <a:solidFill>
                  <a:srgbClr val="FFC000"/>
                </a:solidFill>
              </a:rPr>
              <a:t>Unfortunately data analyst titles are general : </a:t>
            </a:r>
            <a:r>
              <a:rPr lang="en-US" dirty="0" smtClean="0">
                <a:solidFill>
                  <a:schemeClr val="bg1"/>
                </a:solidFill>
              </a:rPr>
              <a:t>and are intermingled with system analyst, business analyst, senior analyst</a:t>
            </a:r>
          </a:p>
          <a:p>
            <a:r>
              <a:rPr lang="en-US" b="1" u="sng" dirty="0" smtClean="0">
                <a:solidFill>
                  <a:srgbClr val="FFC000"/>
                </a:solidFill>
              </a:rPr>
              <a:t>Data science is out there, though small: </a:t>
            </a:r>
            <a:r>
              <a:rPr lang="en-US" dirty="0" smtClean="0">
                <a:solidFill>
                  <a:schemeClr val="bg1"/>
                </a:solidFill>
              </a:rPr>
              <a:t>Even though CA is the biggest data science hub, there are smaller pockets of data science in the US even throughout the US. An additional time analysis can measure the growth of data science</a:t>
            </a:r>
          </a:p>
          <a:p>
            <a:endParaRPr lang="en-US" dirty="0">
              <a:solidFill>
                <a:schemeClr val="bg1"/>
              </a:solidFill>
            </a:endParaRPr>
          </a:p>
        </p:txBody>
      </p:sp>
    </p:spTree>
    <p:extLst>
      <p:ext uri="{BB962C8B-B14F-4D97-AF65-F5344CB8AC3E}">
        <p14:creationId xmlns:p14="http://schemas.microsoft.com/office/powerpoint/2010/main" val="11458003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Appendix</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34495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690689"/>
            <a:ext cx="12192000" cy="4719952"/>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Bonus: NLP Topic Modeling </a:t>
            </a:r>
            <a:br>
              <a:rPr lang="en-US" dirty="0"/>
            </a:br>
            <a:r>
              <a:rPr lang="en-US" dirty="0"/>
              <a:t>for Better Recommendations</a:t>
            </a:r>
          </a:p>
        </p:txBody>
      </p:sp>
      <p:sp>
        <p:nvSpPr>
          <p:cNvPr id="3" name="Content Placeholder 2"/>
          <p:cNvSpPr>
            <a:spLocks noGrp="1"/>
          </p:cNvSpPr>
          <p:nvPr>
            <p:ph idx="1"/>
          </p:nvPr>
        </p:nvSpPr>
        <p:spPr/>
        <p:txBody>
          <a:bodyPr/>
          <a:lstStyle/>
          <a:p>
            <a:r>
              <a:rPr lang="en-US" dirty="0">
                <a:solidFill>
                  <a:schemeClr val="bg1"/>
                </a:solidFill>
              </a:rPr>
              <a:t>LDA Topic modeling was performed with full text, line item, and hard skill excerpts.</a:t>
            </a:r>
          </a:p>
          <a:p>
            <a:r>
              <a:rPr lang="en-US" dirty="0">
                <a:solidFill>
                  <a:schemeClr val="bg1"/>
                </a:solidFill>
              </a:rPr>
              <a:t>The topic probabilities are then used to build an recommendation engine, and job postings can be clustered around topics</a:t>
            </a:r>
          </a:p>
          <a:p>
            <a:endParaRPr lang="en-US" dirty="0"/>
          </a:p>
        </p:txBody>
      </p:sp>
      <p:grpSp>
        <p:nvGrpSpPr>
          <p:cNvPr id="12" name="Group 11"/>
          <p:cNvGrpSpPr/>
          <p:nvPr/>
        </p:nvGrpSpPr>
        <p:grpSpPr>
          <a:xfrm>
            <a:off x="874557" y="3976480"/>
            <a:ext cx="4206240" cy="2233277"/>
            <a:chOff x="1047765" y="4308539"/>
            <a:chExt cx="4206240" cy="2233277"/>
          </a:xfrm>
        </p:grpSpPr>
        <p:sp>
          <p:nvSpPr>
            <p:cNvPr id="5" name="Rectangle 4"/>
            <p:cNvSpPr/>
            <p:nvPr/>
          </p:nvSpPr>
          <p:spPr>
            <a:xfrm>
              <a:off x="1047765" y="4308539"/>
              <a:ext cx="2823195" cy="2218037"/>
            </a:xfrm>
            <a:prstGeom prst="rect">
              <a:avLst/>
            </a:prstGeom>
            <a:pattFill prst="dotGrid">
              <a:fgClr>
                <a:schemeClr val="tx1"/>
              </a:fgClr>
              <a:bgClr>
                <a:srgbClr val="006045"/>
              </a:bgClr>
            </a:patt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047765" y="4510491"/>
              <a:ext cx="4206240" cy="2031325"/>
            </a:xfrm>
            <a:prstGeom prst="rect">
              <a:avLst/>
            </a:prstGeom>
          </p:spPr>
          <p:txBody>
            <a:bodyPr wrap="square">
              <a:spAutoFit/>
            </a:bodyPr>
            <a:lstStyle/>
            <a:p>
              <a:pPr fontAlgn="base"/>
              <a:r>
                <a:rPr lang="en-US" sz="1400" dirty="0" smtClean="0">
                  <a:solidFill>
                    <a:srgbClr val="FFC000"/>
                  </a:solidFill>
                  <a:latin typeface="Roboto" charset="0"/>
                  <a:ea typeface="Roboto" charset="0"/>
                  <a:cs typeface="Roboto" charset="0"/>
                </a:rPr>
                <a:t>['Experience’,</a:t>
              </a:r>
            </a:p>
            <a:p>
              <a:pPr fontAlgn="base"/>
              <a:r>
                <a:rPr lang="en-US" sz="1400" dirty="0" smtClean="0">
                  <a:solidFill>
                    <a:srgbClr val="FFC000"/>
                  </a:solidFill>
                  <a:latin typeface="Roboto" charset="0"/>
                  <a:ea typeface="Roboto" charset="0"/>
                  <a:cs typeface="Roboto" charset="0"/>
                </a:rPr>
                <a:t>'working',</a:t>
              </a:r>
            </a:p>
            <a:p>
              <a:pPr fontAlgn="base"/>
              <a:r>
                <a:rPr lang="en-US" sz="1400" dirty="0" smtClean="0">
                  <a:solidFill>
                    <a:srgbClr val="FFC000"/>
                  </a:solidFill>
                  <a:latin typeface="Roboto" charset="0"/>
                  <a:ea typeface="Roboto" charset="0"/>
                  <a:cs typeface="Roboto" charset="0"/>
                </a:rPr>
                <a:t>'in',</a:t>
              </a:r>
            </a:p>
            <a:p>
              <a:pPr fontAlgn="base"/>
              <a:r>
                <a:rPr lang="en-US" sz="1400" dirty="0" smtClean="0">
                  <a:solidFill>
                    <a:srgbClr val="FFC000"/>
                  </a:solidFill>
                  <a:latin typeface="Roboto" charset="0"/>
                  <a:ea typeface="Roboto" charset="0"/>
                  <a:cs typeface="Roboto" charset="0"/>
                </a:rPr>
                <a:t>'the',</a:t>
              </a:r>
            </a:p>
            <a:p>
              <a:pPr fontAlgn="base"/>
              <a:r>
                <a:rPr lang="en-US" sz="1400" dirty="0" smtClean="0">
                  <a:solidFill>
                    <a:srgbClr val="FFC000"/>
                  </a:solidFill>
                  <a:latin typeface="Roboto" charset="0"/>
                  <a:ea typeface="Roboto" charset="0"/>
                  <a:cs typeface="Roboto" charset="0"/>
                </a:rPr>
                <a:t>'consumer',</a:t>
              </a:r>
            </a:p>
            <a:p>
              <a:pPr fontAlgn="base"/>
              <a:r>
                <a:rPr lang="en-US" sz="1400" dirty="0" smtClean="0">
                  <a:solidFill>
                    <a:srgbClr val="FFC000"/>
                  </a:solidFill>
                  <a:latin typeface="Roboto" charset="0"/>
                  <a:ea typeface="Roboto" charset="0"/>
                  <a:cs typeface="Roboto" charset="0"/>
                </a:rPr>
                <a:t>'web/internet',</a:t>
              </a:r>
            </a:p>
            <a:p>
              <a:pPr fontAlgn="base"/>
              <a:r>
                <a:rPr lang="en-US" sz="1400" dirty="0" smtClean="0">
                  <a:solidFill>
                    <a:srgbClr val="FFC000"/>
                  </a:solidFill>
                  <a:latin typeface="Roboto" charset="0"/>
                  <a:ea typeface="Roboto" charset="0"/>
                  <a:cs typeface="Roboto" charset="0"/>
                </a:rPr>
                <a:t>'domain',</a:t>
              </a:r>
            </a:p>
            <a:p>
              <a:pPr fontAlgn="base"/>
              <a:r>
                <a:rPr lang="en-US" sz="1400" dirty="0" smtClean="0">
                  <a:solidFill>
                    <a:srgbClr val="FFC000"/>
                  </a:solidFill>
                  <a:latin typeface="Roboto" charset="0"/>
                  <a:ea typeface="Roboto" charset="0"/>
                  <a:cs typeface="Roboto" charset="0"/>
                </a:rPr>
                <a:t>'Experience',</a:t>
              </a:r>
            </a:p>
            <a:p>
              <a:pPr fontAlgn="base"/>
              <a:r>
                <a:rPr lang="en-US" sz="1400" dirty="0" smtClean="0">
                  <a:solidFill>
                    <a:srgbClr val="FFC000"/>
                  </a:solidFill>
                  <a:latin typeface="Roboto" charset="0"/>
                  <a:ea typeface="Roboto" charset="0"/>
                  <a:cs typeface="Roboto" charset="0"/>
                </a:rPr>
                <a:t>'with</a:t>
              </a:r>
              <a:r>
                <a:rPr lang="en-US" sz="1400" dirty="0" smtClean="0">
                  <a:solidFill>
                    <a:srgbClr val="FFC000"/>
                  </a:solidFill>
                  <a:latin typeface="Roboto" charset="0"/>
                  <a:ea typeface="Roboto" charset="0"/>
                  <a:cs typeface="Roboto" charset="0"/>
                </a:rPr>
                <a:t>',</a:t>
              </a:r>
              <a:endParaRPr lang="en-US" sz="1400" dirty="0" smtClean="0">
                <a:solidFill>
                  <a:srgbClr val="FFC000"/>
                </a:solidFill>
                <a:latin typeface="Roboto" charset="0"/>
                <a:ea typeface="Roboto" charset="0"/>
                <a:cs typeface="Roboto" charset="0"/>
              </a:endParaRPr>
            </a:p>
          </p:txBody>
        </p:sp>
        <p:sp>
          <p:nvSpPr>
            <p:cNvPr id="7" name="Rectangle 6"/>
            <p:cNvSpPr/>
            <p:nvPr/>
          </p:nvSpPr>
          <p:spPr>
            <a:xfrm>
              <a:off x="2651013" y="4510491"/>
              <a:ext cx="1706880" cy="1815882"/>
            </a:xfrm>
            <a:prstGeom prst="rect">
              <a:avLst/>
            </a:prstGeom>
          </p:spPr>
          <p:txBody>
            <a:bodyPr wrap="square">
              <a:spAutoFit/>
            </a:bodyPr>
            <a:lstStyle/>
            <a:p>
              <a:pPr fontAlgn="base"/>
              <a:r>
                <a:rPr lang="en-US" sz="1400" dirty="0" smtClean="0">
                  <a:solidFill>
                    <a:srgbClr val="FFC000"/>
                  </a:solidFill>
                  <a:latin typeface="Roboto" charset="0"/>
                  <a:ea typeface="Roboto" charset="0"/>
                  <a:cs typeface="Roboto" charset="0"/>
                </a:rPr>
                <a:t>'</a:t>
              </a:r>
              <a:r>
                <a:rPr lang="en-US" sz="1400" dirty="0" err="1" smtClean="0">
                  <a:solidFill>
                    <a:srgbClr val="FFC000"/>
                  </a:solidFill>
                  <a:latin typeface="Roboto" charset="0"/>
                  <a:ea typeface="Roboto" charset="0"/>
                  <a:cs typeface="Roboto" charset="0"/>
                </a:rPr>
                <a:t>Javascript</a:t>
              </a:r>
              <a:r>
                <a:rPr lang="en-US" sz="1400" dirty="0" smtClean="0">
                  <a:solidFill>
                    <a:srgbClr val="FFC000"/>
                  </a:solidFill>
                  <a:latin typeface="Roboto" charset="0"/>
                  <a:ea typeface="Roboto" charset="0"/>
                  <a:cs typeface="Roboto" charset="0"/>
                </a:rPr>
                <a:t>',</a:t>
              </a:r>
            </a:p>
            <a:p>
              <a:pPr fontAlgn="base"/>
              <a:r>
                <a:rPr lang="en-US" sz="1400" dirty="0" smtClean="0">
                  <a:solidFill>
                    <a:srgbClr val="FFC000"/>
                  </a:solidFill>
                  <a:latin typeface="Roboto" charset="0"/>
                  <a:ea typeface="Roboto" charset="0"/>
                  <a:cs typeface="Roboto" charset="0"/>
                </a:rPr>
                <a:t>'CSS',</a:t>
              </a:r>
            </a:p>
            <a:p>
              <a:pPr fontAlgn="base"/>
              <a:r>
                <a:rPr lang="en-US" sz="1400" dirty="0" smtClean="0">
                  <a:solidFill>
                    <a:srgbClr val="FFC000"/>
                  </a:solidFill>
                  <a:latin typeface="Roboto" charset="0"/>
                  <a:ea typeface="Roboto" charset="0"/>
                  <a:cs typeface="Roboto" charset="0"/>
                </a:rPr>
                <a:t>'HTML',</a:t>
              </a:r>
            </a:p>
            <a:p>
              <a:pPr fontAlgn="base"/>
              <a:r>
                <a:rPr lang="en-US" sz="1400" dirty="0" smtClean="0">
                  <a:solidFill>
                    <a:srgbClr val="FFC000"/>
                  </a:solidFill>
                  <a:latin typeface="Roboto" charset="0"/>
                  <a:ea typeface="Roboto" charset="0"/>
                  <a:cs typeface="Roboto" charset="0"/>
                </a:rPr>
                <a:t>'D3',</a:t>
              </a:r>
            </a:p>
            <a:p>
              <a:pPr fontAlgn="base"/>
              <a:r>
                <a:rPr lang="en-US" sz="1400" dirty="0" smtClean="0">
                  <a:solidFill>
                    <a:srgbClr val="FFC000"/>
                  </a:solidFill>
                  <a:latin typeface="Roboto" charset="0"/>
                  <a:ea typeface="Roboto" charset="0"/>
                  <a:cs typeface="Roboto" charset="0"/>
                </a:rPr>
                <a:t>'</a:t>
              </a:r>
              <a:r>
                <a:rPr lang="en-US" sz="1400" dirty="0" err="1" smtClean="0">
                  <a:solidFill>
                    <a:srgbClr val="FFC000"/>
                  </a:solidFill>
                  <a:latin typeface="Roboto" charset="0"/>
                  <a:ea typeface="Roboto" charset="0"/>
                  <a:cs typeface="Roboto" charset="0"/>
                </a:rPr>
                <a:t>Highcharts</a:t>
              </a:r>
              <a:r>
                <a:rPr lang="en-US" sz="1400" dirty="0" smtClean="0">
                  <a:solidFill>
                    <a:srgbClr val="FFC000"/>
                  </a:solidFill>
                  <a:latin typeface="Roboto" charset="0"/>
                  <a:ea typeface="Roboto" charset="0"/>
                  <a:cs typeface="Roboto" charset="0"/>
                </a:rPr>
                <a:t>',</a:t>
              </a:r>
            </a:p>
            <a:p>
              <a:pPr fontAlgn="base"/>
              <a:r>
                <a:rPr lang="en-US" sz="1400" dirty="0" smtClean="0">
                  <a:solidFill>
                    <a:srgbClr val="FFC000"/>
                  </a:solidFill>
                  <a:latin typeface="Roboto" charset="0"/>
                  <a:ea typeface="Roboto" charset="0"/>
                  <a:cs typeface="Roboto" charset="0"/>
                </a:rPr>
                <a:t>'Experience',</a:t>
              </a:r>
            </a:p>
            <a:p>
              <a:pPr fontAlgn="base"/>
              <a:r>
                <a:rPr lang="en-US" sz="1400" dirty="0" smtClean="0">
                  <a:solidFill>
                    <a:srgbClr val="FFC000"/>
                  </a:solidFill>
                  <a:latin typeface="Roboto" charset="0"/>
                  <a:ea typeface="Roboto" charset="0"/>
                  <a:cs typeface="Roboto" charset="0"/>
                </a:rPr>
                <a:t>'with',</a:t>
              </a:r>
            </a:p>
            <a:p>
              <a:pPr fontAlgn="base"/>
              <a:r>
                <a:rPr lang="en-US" sz="1400" dirty="0" smtClean="0">
                  <a:solidFill>
                    <a:srgbClr val="FFC000"/>
                  </a:solidFill>
                  <a:latin typeface="Roboto" charset="0"/>
                  <a:ea typeface="Roboto" charset="0"/>
                  <a:cs typeface="Roboto" charset="0"/>
                </a:rPr>
                <a:t>'statistical</a:t>
              </a:r>
              <a:r>
                <a:rPr lang="en-US" sz="1400" dirty="0" smtClean="0">
                  <a:solidFill>
                    <a:srgbClr val="FFC000"/>
                  </a:solidFill>
                  <a:latin typeface="Roboto" charset="0"/>
                  <a:ea typeface="Roboto" charset="0"/>
                  <a:cs typeface="Roboto" charset="0"/>
                </a:rPr>
                <a:t>',</a:t>
              </a:r>
              <a:endParaRPr lang="en-US" sz="1400" dirty="0" smtClean="0">
                <a:solidFill>
                  <a:srgbClr val="FFC000"/>
                </a:solidFill>
                <a:latin typeface="Roboto" charset="0"/>
                <a:ea typeface="Roboto" charset="0"/>
                <a:cs typeface="Roboto" charset="0"/>
              </a:endParaRPr>
            </a:p>
          </p:txBody>
        </p:sp>
      </p:grpSp>
      <p:sp>
        <p:nvSpPr>
          <p:cNvPr id="9" name="Oval 8"/>
          <p:cNvSpPr/>
          <p:nvPr/>
        </p:nvSpPr>
        <p:spPr>
          <a:xfrm>
            <a:off x="10403501" y="3629406"/>
            <a:ext cx="1377696" cy="1377696"/>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Roboto" charset="0"/>
                <a:ea typeface="Roboto" charset="0"/>
                <a:cs typeface="Roboto" charset="0"/>
              </a:rPr>
              <a:t>Software Dev</a:t>
            </a:r>
          </a:p>
          <a:p>
            <a:pPr algn="ctr"/>
            <a:r>
              <a:rPr lang="en-US" sz="1400" dirty="0" smtClean="0">
                <a:latin typeface="Roboto" charset="0"/>
                <a:ea typeface="Roboto" charset="0"/>
                <a:cs typeface="Roboto" charset="0"/>
              </a:rPr>
              <a:t>Topic</a:t>
            </a:r>
            <a:endParaRPr lang="en-US" sz="1400" dirty="0">
              <a:latin typeface="Roboto" charset="0"/>
              <a:ea typeface="Roboto" charset="0"/>
              <a:cs typeface="Roboto" charset="0"/>
            </a:endParaRPr>
          </a:p>
        </p:txBody>
      </p:sp>
      <p:sp>
        <p:nvSpPr>
          <p:cNvPr id="10" name="Oval 9"/>
          <p:cNvSpPr/>
          <p:nvPr/>
        </p:nvSpPr>
        <p:spPr>
          <a:xfrm>
            <a:off x="7271912" y="4924224"/>
            <a:ext cx="1387675" cy="1387675"/>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Roboto" charset="0"/>
                <a:ea typeface="Roboto" charset="0"/>
                <a:cs typeface="Roboto" charset="0"/>
              </a:rPr>
              <a:t>Statistics Research</a:t>
            </a:r>
          </a:p>
          <a:p>
            <a:pPr algn="ctr"/>
            <a:r>
              <a:rPr lang="en-US" sz="1400" dirty="0" smtClean="0">
                <a:latin typeface="Roboto" charset="0"/>
                <a:ea typeface="Roboto" charset="0"/>
                <a:cs typeface="Roboto" charset="0"/>
              </a:rPr>
              <a:t>Topic</a:t>
            </a:r>
            <a:endParaRPr lang="en-US" sz="1400" dirty="0">
              <a:latin typeface="Roboto" charset="0"/>
              <a:ea typeface="Roboto" charset="0"/>
              <a:cs typeface="Roboto" charset="0"/>
            </a:endParaRPr>
          </a:p>
        </p:txBody>
      </p:sp>
      <p:sp>
        <p:nvSpPr>
          <p:cNvPr id="13" name="Rectangle 12"/>
          <p:cNvSpPr/>
          <p:nvPr/>
        </p:nvSpPr>
        <p:spPr>
          <a:xfrm>
            <a:off x="4688301" y="3964129"/>
            <a:ext cx="2135521" cy="1200329"/>
          </a:xfrm>
          <a:prstGeom prst="rect">
            <a:avLst/>
          </a:prstGeom>
        </p:spPr>
        <p:txBody>
          <a:bodyPr wrap="none">
            <a:spAutoFit/>
          </a:bodyPr>
          <a:lstStyle/>
          <a:p>
            <a:r>
              <a:rPr lang="en-US" sz="7200" b="1" dirty="0">
                <a:solidFill>
                  <a:schemeClr val="bg1"/>
                </a:solidFill>
                <a:latin typeface="Roboto" charset="0"/>
                <a:ea typeface="Roboto" charset="0"/>
                <a:cs typeface="Roboto" charset="0"/>
              </a:rPr>
              <a:t>LDA </a:t>
            </a:r>
            <a:endParaRPr lang="en-US" sz="7200" b="1" dirty="0">
              <a:latin typeface="Roboto" charset="0"/>
              <a:ea typeface="Roboto" charset="0"/>
              <a:cs typeface="Roboto" charset="0"/>
            </a:endParaRPr>
          </a:p>
        </p:txBody>
      </p:sp>
      <p:sp>
        <p:nvSpPr>
          <p:cNvPr id="14" name="Rectangle 13"/>
          <p:cNvSpPr/>
          <p:nvPr/>
        </p:nvSpPr>
        <p:spPr>
          <a:xfrm>
            <a:off x="4740775" y="4867503"/>
            <a:ext cx="1588897" cy="1200329"/>
          </a:xfrm>
          <a:prstGeom prst="rect">
            <a:avLst/>
          </a:prstGeom>
        </p:spPr>
        <p:txBody>
          <a:bodyPr wrap="none">
            <a:spAutoFit/>
          </a:bodyPr>
          <a:lstStyle/>
          <a:p>
            <a:r>
              <a:rPr lang="en-US" sz="2400" b="1" dirty="0" smtClean="0">
                <a:solidFill>
                  <a:schemeClr val="bg1"/>
                </a:solidFill>
                <a:latin typeface="Roboto" charset="0"/>
                <a:ea typeface="Roboto" charset="0"/>
                <a:cs typeface="Roboto" charset="0"/>
              </a:rPr>
              <a:t>Latent</a:t>
            </a:r>
          </a:p>
          <a:p>
            <a:r>
              <a:rPr lang="en-US" sz="2400" b="1" dirty="0" err="1" smtClean="0">
                <a:solidFill>
                  <a:schemeClr val="bg1"/>
                </a:solidFill>
                <a:latin typeface="Roboto" charset="0"/>
                <a:ea typeface="Roboto" charset="0"/>
                <a:cs typeface="Roboto" charset="0"/>
              </a:rPr>
              <a:t>Dirichlet</a:t>
            </a:r>
            <a:endParaRPr lang="en-US" sz="2400" b="1" dirty="0" smtClean="0">
              <a:solidFill>
                <a:schemeClr val="bg1"/>
              </a:solidFill>
              <a:latin typeface="Roboto" charset="0"/>
              <a:ea typeface="Roboto" charset="0"/>
              <a:cs typeface="Roboto" charset="0"/>
            </a:endParaRPr>
          </a:p>
          <a:p>
            <a:r>
              <a:rPr lang="en-US" sz="2400" b="1" dirty="0" smtClean="0">
                <a:solidFill>
                  <a:schemeClr val="bg1"/>
                </a:solidFill>
                <a:latin typeface="Roboto" charset="0"/>
                <a:ea typeface="Roboto" charset="0"/>
                <a:cs typeface="Roboto" charset="0"/>
              </a:rPr>
              <a:t>Allocation</a:t>
            </a:r>
            <a:endParaRPr lang="en-US" sz="2400" b="1" dirty="0">
              <a:solidFill>
                <a:schemeClr val="bg1"/>
              </a:solidFill>
              <a:latin typeface="Roboto" charset="0"/>
              <a:ea typeface="Roboto" charset="0"/>
              <a:cs typeface="Roboto" charset="0"/>
            </a:endParaRPr>
          </a:p>
        </p:txBody>
      </p:sp>
      <p:sp>
        <p:nvSpPr>
          <p:cNvPr id="15" name="Right Arrow 14"/>
          <p:cNvSpPr/>
          <p:nvPr/>
        </p:nvSpPr>
        <p:spPr>
          <a:xfrm>
            <a:off x="4049099" y="4510847"/>
            <a:ext cx="481550" cy="862737"/>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p:nvSpPr>
        <p:spPr>
          <a:xfrm>
            <a:off x="6777762" y="4486043"/>
            <a:ext cx="481550" cy="862737"/>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9397169" y="5256729"/>
            <a:ext cx="813632" cy="586574"/>
          </a:xfrm>
          <a:prstGeom prst="rect">
            <a:avLst/>
          </a:prstGeom>
          <a:solidFill>
            <a:srgbClr val="00B0BD">
              <a:alpha val="51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Roboto" charset="0"/>
                <a:ea typeface="Roboto" charset="0"/>
                <a:cs typeface="Roboto" charset="0"/>
              </a:rPr>
              <a:t>Data</a:t>
            </a:r>
          </a:p>
          <a:p>
            <a:pPr algn="ctr"/>
            <a:r>
              <a:rPr lang="en-US" sz="1200" dirty="0" smtClean="0">
                <a:latin typeface="Roboto" charset="0"/>
                <a:ea typeface="Roboto" charset="0"/>
                <a:cs typeface="Roboto" charset="0"/>
              </a:rPr>
              <a:t>Analyst</a:t>
            </a:r>
            <a:endParaRPr lang="en-US" sz="1200" dirty="0">
              <a:latin typeface="Roboto" charset="0"/>
              <a:ea typeface="Roboto" charset="0"/>
              <a:cs typeface="Roboto" charset="0"/>
            </a:endParaRPr>
          </a:p>
        </p:txBody>
      </p:sp>
      <p:sp>
        <p:nvSpPr>
          <p:cNvPr id="20" name="Rectangle 19"/>
          <p:cNvSpPr/>
          <p:nvPr/>
        </p:nvSpPr>
        <p:spPr>
          <a:xfrm>
            <a:off x="7761428" y="4387280"/>
            <a:ext cx="852233" cy="586574"/>
          </a:xfrm>
          <a:prstGeom prst="rect">
            <a:avLst/>
          </a:prstGeom>
          <a:solidFill>
            <a:srgbClr val="00B0BD">
              <a:alpha val="51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Roboto" charset="0"/>
                <a:ea typeface="Roboto" charset="0"/>
                <a:cs typeface="Roboto" charset="0"/>
              </a:rPr>
              <a:t>Data</a:t>
            </a:r>
          </a:p>
          <a:p>
            <a:pPr algn="ctr"/>
            <a:r>
              <a:rPr lang="en-US" sz="1200" dirty="0" smtClean="0">
                <a:latin typeface="Roboto" charset="0"/>
                <a:ea typeface="Roboto" charset="0"/>
                <a:cs typeface="Roboto" charset="0"/>
              </a:rPr>
              <a:t>Scientist</a:t>
            </a:r>
            <a:endParaRPr lang="en-US" sz="1200" dirty="0">
              <a:latin typeface="Roboto" charset="0"/>
              <a:ea typeface="Roboto" charset="0"/>
              <a:cs typeface="Roboto" charset="0"/>
            </a:endParaRPr>
          </a:p>
        </p:txBody>
      </p:sp>
      <p:sp>
        <p:nvSpPr>
          <p:cNvPr id="21" name="Rectangle 20"/>
          <p:cNvSpPr/>
          <p:nvPr/>
        </p:nvSpPr>
        <p:spPr>
          <a:xfrm>
            <a:off x="9631679" y="3789993"/>
            <a:ext cx="946875" cy="586574"/>
          </a:xfrm>
          <a:prstGeom prst="rect">
            <a:avLst/>
          </a:prstGeom>
          <a:solidFill>
            <a:srgbClr val="00B0BD">
              <a:alpha val="51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Roboto" charset="0"/>
                <a:ea typeface="Roboto" charset="0"/>
                <a:cs typeface="Roboto" charset="0"/>
              </a:rPr>
              <a:t>Data</a:t>
            </a:r>
          </a:p>
          <a:p>
            <a:pPr algn="ctr"/>
            <a:r>
              <a:rPr lang="en-US" sz="1200" dirty="0" smtClean="0">
                <a:latin typeface="Roboto" charset="0"/>
                <a:ea typeface="Roboto" charset="0"/>
                <a:cs typeface="Roboto" charset="0"/>
              </a:rPr>
              <a:t>Engineer</a:t>
            </a:r>
          </a:p>
        </p:txBody>
      </p:sp>
      <p:cxnSp>
        <p:nvCxnSpPr>
          <p:cNvPr id="23" name="Straight Connector 22"/>
          <p:cNvCxnSpPr/>
          <p:nvPr/>
        </p:nvCxnSpPr>
        <p:spPr>
          <a:xfrm flipV="1">
            <a:off x="8558968" y="4510847"/>
            <a:ext cx="2019587" cy="837933"/>
          </a:xfrm>
          <a:prstGeom prst="line">
            <a:avLst/>
          </a:prstGeom>
          <a:ln w="69850">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10876938" y="3301266"/>
            <a:ext cx="946875" cy="586574"/>
          </a:xfrm>
          <a:prstGeom prst="rect">
            <a:avLst/>
          </a:prstGeom>
          <a:solidFill>
            <a:srgbClr val="00B0BD">
              <a:alpha val="51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Roboto" charset="0"/>
                <a:ea typeface="Roboto" charset="0"/>
                <a:cs typeface="Roboto" charset="0"/>
              </a:rPr>
              <a:t>Software Engineer</a:t>
            </a:r>
            <a:endParaRPr lang="en-US" sz="1200" dirty="0" smtClean="0">
              <a:latin typeface="Roboto" charset="0"/>
              <a:ea typeface="Roboto" charset="0"/>
              <a:cs typeface="Roboto" charset="0"/>
            </a:endParaRPr>
          </a:p>
        </p:txBody>
      </p:sp>
      <p:sp>
        <p:nvSpPr>
          <p:cNvPr id="25" name="Rectangle 24"/>
          <p:cNvSpPr/>
          <p:nvPr/>
        </p:nvSpPr>
        <p:spPr>
          <a:xfrm>
            <a:off x="8548393" y="5577443"/>
            <a:ext cx="813632" cy="586574"/>
          </a:xfrm>
          <a:prstGeom prst="rect">
            <a:avLst/>
          </a:prstGeom>
          <a:solidFill>
            <a:srgbClr val="00B0BD">
              <a:alpha val="51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Roboto" charset="0"/>
                <a:ea typeface="Roboto" charset="0"/>
                <a:cs typeface="Roboto" charset="0"/>
              </a:rPr>
              <a:t>Data</a:t>
            </a:r>
          </a:p>
          <a:p>
            <a:pPr algn="ctr"/>
            <a:r>
              <a:rPr lang="en-US" sz="1200" dirty="0" smtClean="0">
                <a:latin typeface="Roboto" charset="0"/>
                <a:ea typeface="Roboto" charset="0"/>
                <a:cs typeface="Roboto" charset="0"/>
              </a:rPr>
              <a:t>Analyst</a:t>
            </a:r>
            <a:endParaRPr lang="en-US" sz="1200" dirty="0">
              <a:latin typeface="Roboto" charset="0"/>
              <a:ea typeface="Roboto" charset="0"/>
              <a:cs typeface="Roboto" charset="0"/>
            </a:endParaRPr>
          </a:p>
        </p:txBody>
      </p:sp>
      <p:sp>
        <p:nvSpPr>
          <p:cNvPr id="26" name="Rectangle 25"/>
          <p:cNvSpPr/>
          <p:nvPr/>
        </p:nvSpPr>
        <p:spPr>
          <a:xfrm>
            <a:off x="8849151" y="4585200"/>
            <a:ext cx="813632" cy="586574"/>
          </a:xfrm>
          <a:prstGeom prst="rect">
            <a:avLst/>
          </a:prstGeom>
          <a:solidFill>
            <a:srgbClr val="00B0BD">
              <a:alpha val="51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smtClean="0">
                <a:latin typeface="Roboto" charset="0"/>
                <a:ea typeface="Roboto" charset="0"/>
                <a:cs typeface="Roboto" charset="0"/>
              </a:rPr>
              <a:t>Data</a:t>
            </a:r>
          </a:p>
          <a:p>
            <a:pPr algn="ctr"/>
            <a:r>
              <a:rPr lang="en-US" sz="1200" dirty="0" smtClean="0">
                <a:latin typeface="Roboto" charset="0"/>
                <a:ea typeface="Roboto" charset="0"/>
                <a:cs typeface="Roboto" charset="0"/>
              </a:rPr>
              <a:t>Analyst</a:t>
            </a:r>
            <a:endParaRPr lang="en-US" sz="1200" dirty="0">
              <a:latin typeface="Roboto" charset="0"/>
              <a:ea typeface="Roboto" charset="0"/>
              <a:cs typeface="Roboto" charset="0"/>
            </a:endParaRPr>
          </a:p>
        </p:txBody>
      </p:sp>
      <p:sp>
        <p:nvSpPr>
          <p:cNvPr id="27" name="Rectangle 26"/>
          <p:cNvSpPr/>
          <p:nvPr/>
        </p:nvSpPr>
        <p:spPr>
          <a:xfrm>
            <a:off x="10400365" y="5001040"/>
            <a:ext cx="852233" cy="586574"/>
          </a:xfrm>
          <a:prstGeom prst="rect">
            <a:avLst/>
          </a:prstGeom>
          <a:solidFill>
            <a:srgbClr val="00B0BD">
              <a:alpha val="51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latin typeface="Roboto" charset="0"/>
                <a:ea typeface="Roboto" charset="0"/>
                <a:cs typeface="Roboto" charset="0"/>
              </a:rPr>
              <a:t>Data</a:t>
            </a:r>
          </a:p>
          <a:p>
            <a:pPr algn="ctr"/>
            <a:r>
              <a:rPr lang="en-US" sz="1200" dirty="0" smtClean="0">
                <a:latin typeface="Roboto" charset="0"/>
                <a:ea typeface="Roboto" charset="0"/>
                <a:cs typeface="Roboto" charset="0"/>
              </a:rPr>
              <a:t>Scientist</a:t>
            </a:r>
            <a:endParaRPr lang="en-US" sz="1200" dirty="0">
              <a:latin typeface="Roboto" charset="0"/>
              <a:ea typeface="Roboto" charset="0"/>
              <a:cs typeface="Roboto" charset="0"/>
            </a:endParaRPr>
          </a:p>
        </p:txBody>
      </p:sp>
    </p:spTree>
    <p:extLst>
      <p:ext uri="{BB962C8B-B14F-4D97-AF65-F5344CB8AC3E}">
        <p14:creationId xmlns:p14="http://schemas.microsoft.com/office/powerpoint/2010/main" val="17563703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Topics Extracted from </a:t>
            </a:r>
            <a:r>
              <a:rPr lang="en-US" smtClean="0"/>
              <a:t>Different Data Sources</a:t>
            </a:r>
            <a:endParaRPr lang="en-US" dirty="0"/>
          </a:p>
        </p:txBody>
      </p:sp>
      <p:sp>
        <p:nvSpPr>
          <p:cNvPr id="3" name="Content Placeholder 2"/>
          <p:cNvSpPr>
            <a:spLocks noGrp="1"/>
          </p:cNvSpPr>
          <p:nvPr>
            <p:ph idx="1"/>
          </p:nvPr>
        </p:nvSpPr>
        <p:spPr/>
        <p:txBody>
          <a:bodyPr/>
          <a:lstStyle/>
          <a:p>
            <a:endParaRPr lang="en-US"/>
          </a:p>
        </p:txBody>
      </p:sp>
      <p:sp>
        <p:nvSpPr>
          <p:cNvPr id="4" name="Rectangle 3"/>
          <p:cNvSpPr/>
          <p:nvPr/>
        </p:nvSpPr>
        <p:spPr>
          <a:xfrm>
            <a:off x="0" y="1690688"/>
            <a:ext cx="12192000" cy="469791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737865137"/>
              </p:ext>
            </p:extLst>
          </p:nvPr>
        </p:nvGraphicFramePr>
        <p:xfrm>
          <a:off x="260096" y="2393727"/>
          <a:ext cx="11671808" cy="3291840"/>
        </p:xfrm>
        <a:graphic>
          <a:graphicData uri="http://schemas.openxmlformats.org/drawingml/2006/table">
            <a:tbl>
              <a:tblPr firstRow="1" bandRow="1">
                <a:tableStyleId>{5C22544A-7EE6-4342-B048-85BDC9FD1C3A}</a:tableStyleId>
              </a:tblPr>
              <a:tblGrid>
                <a:gridCol w="1458976"/>
                <a:gridCol w="1458976"/>
                <a:gridCol w="1458976"/>
                <a:gridCol w="1371437"/>
                <a:gridCol w="1546515"/>
                <a:gridCol w="1458976"/>
                <a:gridCol w="1458976"/>
                <a:gridCol w="1458976"/>
              </a:tblGrid>
              <a:tr h="361184">
                <a:tc gridSpan="4">
                  <a:txBody>
                    <a:bodyPr/>
                    <a:lstStyle/>
                    <a:p>
                      <a:pPr algn="ctr"/>
                      <a:r>
                        <a:rPr lang="en-US" b="0" dirty="0" smtClean="0">
                          <a:latin typeface="Roboto" charset="0"/>
                          <a:ea typeface="Roboto" charset="0"/>
                          <a:cs typeface="Roboto" charset="0"/>
                        </a:rPr>
                        <a:t>Full Job Posting Source Materials</a:t>
                      </a:r>
                      <a:endParaRPr lang="en-US" b="0" dirty="0">
                        <a:latin typeface="Roboto" charset="0"/>
                        <a:ea typeface="Roboto" charset="0"/>
                        <a:cs typeface="Roboto" charset="0"/>
                      </a:endParaRPr>
                    </a:p>
                  </a:txBody>
                  <a:tcPr>
                    <a:solidFill>
                      <a:srgbClr val="007F70"/>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gridSpan="4">
                  <a:txBody>
                    <a:bodyPr/>
                    <a:lstStyle/>
                    <a:p>
                      <a:pPr algn="ctr"/>
                      <a:r>
                        <a:rPr lang="en-US" b="0" dirty="0" smtClean="0">
                          <a:latin typeface="Roboto" charset="0"/>
                          <a:ea typeface="Roboto" charset="0"/>
                          <a:cs typeface="Roboto" charset="0"/>
                        </a:rPr>
                        <a:t>Hard Skill Posting Source Materials</a:t>
                      </a:r>
                      <a:endParaRPr lang="en-US" b="0" dirty="0">
                        <a:latin typeface="Roboto" charset="0"/>
                        <a:ea typeface="Roboto" charset="0"/>
                        <a:cs typeface="Roboto" charset="0"/>
                      </a:endParaRPr>
                    </a:p>
                  </a:txBody>
                  <a:tcPr>
                    <a:solidFill>
                      <a:srgbClr val="C00000"/>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361184">
                <a:tc>
                  <a:txBody>
                    <a:bodyPr/>
                    <a:lstStyle/>
                    <a:p>
                      <a:r>
                        <a:rPr lang="en-US" dirty="0" smtClean="0">
                          <a:solidFill>
                            <a:srgbClr val="007F70"/>
                          </a:solidFill>
                          <a:latin typeface="Roboto" charset="0"/>
                          <a:ea typeface="Roboto" charset="0"/>
                          <a:cs typeface="Roboto" charset="0"/>
                        </a:rPr>
                        <a:t>Generic</a:t>
                      </a:r>
                    </a:p>
                    <a:p>
                      <a:r>
                        <a:rPr lang="en-US" dirty="0" smtClean="0">
                          <a:solidFill>
                            <a:srgbClr val="007F70"/>
                          </a:solidFill>
                          <a:latin typeface="Roboto" charset="0"/>
                          <a:ea typeface="Roboto" charset="0"/>
                          <a:cs typeface="Roboto" charset="0"/>
                        </a:rPr>
                        <a:t>Business</a:t>
                      </a:r>
                    </a:p>
                  </a:txBody>
                  <a:tcPr/>
                </a:tc>
                <a:tc>
                  <a:txBody>
                    <a:bodyPr/>
                    <a:lstStyle/>
                    <a:p>
                      <a:r>
                        <a:rPr lang="en-US" dirty="0" smtClean="0">
                          <a:solidFill>
                            <a:srgbClr val="007F70"/>
                          </a:solidFill>
                          <a:latin typeface="Roboto" charset="0"/>
                          <a:ea typeface="Roboto" charset="0"/>
                          <a:cs typeface="Roboto" charset="0"/>
                        </a:rPr>
                        <a:t>Machine Learning</a:t>
                      </a:r>
                      <a:r>
                        <a:rPr lang="en-US" baseline="0" dirty="0" smtClean="0">
                          <a:solidFill>
                            <a:srgbClr val="007F70"/>
                          </a:solidFill>
                          <a:latin typeface="Roboto" charset="0"/>
                          <a:ea typeface="Roboto" charset="0"/>
                          <a:cs typeface="Roboto" charset="0"/>
                        </a:rPr>
                        <a:t> Software</a:t>
                      </a:r>
                      <a:endParaRPr lang="en-US" dirty="0">
                        <a:solidFill>
                          <a:srgbClr val="007F70"/>
                        </a:solidFill>
                        <a:latin typeface="Roboto" charset="0"/>
                        <a:ea typeface="Roboto" charset="0"/>
                        <a:cs typeface="Roboto" charset="0"/>
                      </a:endParaRPr>
                    </a:p>
                  </a:txBody>
                  <a:tcPr/>
                </a:tc>
                <a:tc>
                  <a:txBody>
                    <a:bodyPr/>
                    <a:lstStyle/>
                    <a:p>
                      <a:r>
                        <a:rPr lang="en-US" dirty="0" smtClean="0">
                          <a:solidFill>
                            <a:srgbClr val="007F70"/>
                          </a:solidFill>
                          <a:latin typeface="Roboto" charset="0"/>
                          <a:ea typeface="Roboto" charset="0"/>
                          <a:cs typeface="Roboto" charset="0"/>
                        </a:rPr>
                        <a:t>Data / Stats</a:t>
                      </a:r>
                    </a:p>
                    <a:p>
                      <a:r>
                        <a:rPr lang="en-US" dirty="0" smtClean="0">
                          <a:solidFill>
                            <a:srgbClr val="007F70"/>
                          </a:solidFill>
                          <a:latin typeface="Roboto" charset="0"/>
                          <a:ea typeface="Roboto" charset="0"/>
                          <a:cs typeface="Roboto" charset="0"/>
                        </a:rPr>
                        <a:t>Analyst</a:t>
                      </a:r>
                      <a:endParaRPr lang="en-US" dirty="0">
                        <a:solidFill>
                          <a:srgbClr val="007F70"/>
                        </a:solidFill>
                        <a:latin typeface="Roboto" charset="0"/>
                        <a:ea typeface="Roboto" charset="0"/>
                        <a:cs typeface="Roboto" charset="0"/>
                      </a:endParaRPr>
                    </a:p>
                  </a:txBody>
                  <a:tcPr/>
                </a:tc>
                <a:tc>
                  <a:txBody>
                    <a:bodyPr/>
                    <a:lstStyle/>
                    <a:p>
                      <a:r>
                        <a:rPr lang="en-US" dirty="0" smtClean="0">
                          <a:solidFill>
                            <a:srgbClr val="007F70"/>
                          </a:solidFill>
                          <a:latin typeface="Roboto" charset="0"/>
                          <a:ea typeface="Roboto" charset="0"/>
                          <a:cs typeface="Roboto" charset="0"/>
                        </a:rPr>
                        <a:t>Web</a:t>
                      </a:r>
                      <a:r>
                        <a:rPr lang="en-US" baseline="0" dirty="0" smtClean="0">
                          <a:solidFill>
                            <a:srgbClr val="007F70"/>
                          </a:solidFill>
                          <a:latin typeface="Roboto" charset="0"/>
                          <a:ea typeface="Roboto" charset="0"/>
                          <a:cs typeface="Roboto" charset="0"/>
                        </a:rPr>
                        <a:t> Developer</a:t>
                      </a:r>
                      <a:endParaRPr lang="en-US" dirty="0">
                        <a:solidFill>
                          <a:srgbClr val="007F70"/>
                        </a:solidFill>
                        <a:latin typeface="Roboto" charset="0"/>
                        <a:ea typeface="Roboto" charset="0"/>
                        <a:cs typeface="Roboto" charset="0"/>
                      </a:endParaRPr>
                    </a:p>
                  </a:txBody>
                  <a:tcPr/>
                </a:tc>
                <a:tc>
                  <a:txBody>
                    <a:bodyPr/>
                    <a:lstStyle/>
                    <a:p>
                      <a:r>
                        <a:rPr lang="en-US" dirty="0" smtClean="0">
                          <a:solidFill>
                            <a:srgbClr val="C00000"/>
                          </a:solidFill>
                          <a:latin typeface="Roboto" charset="0"/>
                          <a:ea typeface="Roboto" charset="0"/>
                          <a:cs typeface="Roboto" charset="0"/>
                        </a:rPr>
                        <a:t>Generic</a:t>
                      </a:r>
                    </a:p>
                    <a:p>
                      <a:r>
                        <a:rPr lang="en-US" dirty="0" smtClean="0">
                          <a:solidFill>
                            <a:srgbClr val="C00000"/>
                          </a:solidFill>
                          <a:latin typeface="Roboto" charset="0"/>
                          <a:ea typeface="Roboto" charset="0"/>
                          <a:cs typeface="Roboto" charset="0"/>
                        </a:rPr>
                        <a:t>Business</a:t>
                      </a:r>
                    </a:p>
                    <a:p>
                      <a:endParaRPr lang="en-US" dirty="0">
                        <a:latin typeface="Roboto" charset="0"/>
                        <a:ea typeface="Roboto" charset="0"/>
                        <a:cs typeface="Roboto" charset="0"/>
                      </a:endParaRPr>
                    </a:p>
                  </a:txBody>
                  <a:tcPr/>
                </a:tc>
                <a:tc>
                  <a:txBody>
                    <a:bodyPr/>
                    <a:lstStyle/>
                    <a:p>
                      <a:r>
                        <a:rPr lang="en-US" dirty="0" smtClean="0">
                          <a:solidFill>
                            <a:srgbClr val="C00000"/>
                          </a:solidFill>
                          <a:latin typeface="Roboto" charset="0"/>
                          <a:ea typeface="Roboto" charset="0"/>
                          <a:cs typeface="Roboto" charset="0"/>
                        </a:rPr>
                        <a:t>Big Data / Tech</a:t>
                      </a:r>
                      <a:r>
                        <a:rPr lang="en-US" baseline="0" dirty="0" smtClean="0">
                          <a:solidFill>
                            <a:srgbClr val="C00000"/>
                          </a:solidFill>
                          <a:latin typeface="Roboto" charset="0"/>
                          <a:ea typeface="Roboto" charset="0"/>
                          <a:cs typeface="Roboto" charset="0"/>
                        </a:rPr>
                        <a:t> Heavy</a:t>
                      </a:r>
                      <a:endParaRPr lang="en-US" dirty="0" smtClean="0">
                        <a:solidFill>
                          <a:srgbClr val="C00000"/>
                        </a:solidFill>
                        <a:latin typeface="Roboto" charset="0"/>
                        <a:ea typeface="Roboto" charset="0"/>
                        <a:cs typeface="Roboto" charset="0"/>
                      </a:endParaRPr>
                    </a:p>
                    <a:p>
                      <a:endParaRPr lang="en-US" dirty="0">
                        <a:latin typeface="Roboto" charset="0"/>
                        <a:ea typeface="Roboto" charset="0"/>
                        <a:cs typeface="Roboto"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rgbClr val="C00000"/>
                          </a:solidFill>
                          <a:latin typeface="Roboto" charset="0"/>
                          <a:ea typeface="Roboto" charset="0"/>
                          <a:cs typeface="Roboto" charset="0"/>
                        </a:rPr>
                        <a:t>Consulting</a:t>
                      </a:r>
                      <a:r>
                        <a:rPr lang="en-US" baseline="0" dirty="0" smtClean="0">
                          <a:solidFill>
                            <a:srgbClr val="C00000"/>
                          </a:solidFill>
                          <a:latin typeface="Roboto" charset="0"/>
                          <a:ea typeface="Roboto" charset="0"/>
                          <a:cs typeface="Roboto" charset="0"/>
                        </a:rPr>
                        <a:t> / </a:t>
                      </a:r>
                      <a:endParaRPr lang="en-US" dirty="0" smtClean="0">
                        <a:solidFill>
                          <a:srgbClr val="C00000"/>
                        </a:solidFill>
                        <a:latin typeface="Roboto" charset="0"/>
                        <a:ea typeface="Roboto" charset="0"/>
                        <a:cs typeface="Roboto" charset="0"/>
                      </a:endParaRPr>
                    </a:p>
                    <a:p>
                      <a:endParaRPr lang="en-US" dirty="0">
                        <a:latin typeface="Roboto" charset="0"/>
                        <a:ea typeface="Roboto" charset="0"/>
                        <a:cs typeface="Roboto"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rgbClr val="C00000"/>
                          </a:solidFill>
                          <a:latin typeface="Roboto" charset="0"/>
                          <a:ea typeface="Roboto" charset="0"/>
                          <a:cs typeface="Roboto" charset="0"/>
                        </a:rPr>
                        <a:t>Reporting / Databases</a:t>
                      </a:r>
                    </a:p>
                    <a:p>
                      <a:endParaRPr lang="en-US" dirty="0">
                        <a:latin typeface="Roboto" charset="0"/>
                        <a:ea typeface="Roboto" charset="0"/>
                        <a:cs typeface="Roboto" charset="0"/>
                      </a:endParaRPr>
                    </a:p>
                  </a:txBody>
                  <a:tcPr/>
                </a:tc>
              </a:tr>
              <a:tr h="1959296">
                <a:tc>
                  <a:txBody>
                    <a:bodyPr/>
                    <a:lstStyle/>
                    <a:p>
                      <a:r>
                        <a:rPr lang="en-US" sz="1400" dirty="0" smtClean="0">
                          <a:solidFill>
                            <a:schemeClr val="bg1">
                              <a:lumMod val="50000"/>
                            </a:schemeClr>
                          </a:solidFill>
                          <a:latin typeface="Roboto" charset="0"/>
                          <a:ea typeface="Roboto" charset="0"/>
                          <a:cs typeface="Roboto" charset="0"/>
                        </a:rPr>
                        <a:t>business + requirements + experience + project + management + skills + </a:t>
                      </a:r>
                    </a:p>
                    <a:p>
                      <a:r>
                        <a:rPr lang="en-US" sz="1400" dirty="0" smtClean="0">
                          <a:solidFill>
                            <a:schemeClr val="bg1">
                              <a:lumMod val="50000"/>
                            </a:schemeClr>
                          </a:solidFill>
                          <a:latin typeface="Roboto" charset="0"/>
                          <a:ea typeface="Roboto" charset="0"/>
                          <a:cs typeface="Roboto" charset="0"/>
                        </a:rPr>
                        <a:t>ability + </a:t>
                      </a:r>
                    </a:p>
                    <a:p>
                      <a:r>
                        <a:rPr lang="en-US" sz="1400" dirty="0" smtClean="0">
                          <a:solidFill>
                            <a:schemeClr val="bg1">
                              <a:lumMod val="50000"/>
                            </a:schemeClr>
                          </a:solidFill>
                          <a:latin typeface="Roboto" charset="0"/>
                          <a:ea typeface="Roboto" charset="0"/>
                          <a:cs typeface="Roboto" charset="0"/>
                        </a:rPr>
                        <a:t>work')</a:t>
                      </a:r>
                      <a:endParaRPr lang="en-US" sz="1400" dirty="0">
                        <a:solidFill>
                          <a:schemeClr val="bg1">
                            <a:lumMod val="50000"/>
                          </a:schemeClr>
                        </a:solidFill>
                        <a:latin typeface="Roboto" charset="0"/>
                        <a:ea typeface="Roboto" charset="0"/>
                        <a:cs typeface="Roboto"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experience + learning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data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team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machine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work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software + science') </a:t>
                      </a:r>
                    </a:p>
                    <a:p>
                      <a:endParaRPr lang="en-US" sz="1400" dirty="0">
                        <a:solidFill>
                          <a:schemeClr val="bg1">
                            <a:lumMod val="50000"/>
                          </a:schemeClr>
                        </a:solidFill>
                        <a:latin typeface="Roboto" charset="0"/>
                        <a:ea typeface="Roboto" charset="0"/>
                        <a:cs typeface="Roboto"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data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analytics + business + experience + analysis + statistical + insights + skills') </a:t>
                      </a:r>
                    </a:p>
                    <a:p>
                      <a:endParaRPr lang="en-US" sz="1400" dirty="0">
                        <a:solidFill>
                          <a:schemeClr val="bg1">
                            <a:lumMod val="50000"/>
                          </a:schemeClr>
                        </a:solidFill>
                        <a:latin typeface="Roboto" charset="0"/>
                        <a:ea typeface="Roboto" charset="0"/>
                        <a:cs typeface="Roboto"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experience + software + development + design + technical + systems + applications + web')</a:t>
                      </a:r>
                    </a:p>
                    <a:p>
                      <a:endParaRPr lang="en-US" sz="1400" dirty="0">
                        <a:solidFill>
                          <a:schemeClr val="bg1">
                            <a:lumMod val="50000"/>
                          </a:schemeClr>
                        </a:solidFill>
                        <a:latin typeface="Roboto" charset="0"/>
                        <a:ea typeface="Roboto" charset="0"/>
                        <a:cs typeface="Roboto" charset="0"/>
                      </a:endParaRPr>
                    </a:p>
                  </a:txBody>
                  <a:tcPr/>
                </a:tc>
                <a:tc>
                  <a:txBody>
                    <a:bodyPr/>
                    <a:lstStyle/>
                    <a:p>
                      <a:r>
                        <a:rPr lang="en-US" sz="1400" dirty="0" smtClean="0">
                          <a:solidFill>
                            <a:schemeClr val="bg1">
                              <a:lumMod val="50000"/>
                            </a:schemeClr>
                          </a:solidFill>
                          <a:latin typeface="Roboto" charset="0"/>
                          <a:ea typeface="Roboto" charset="0"/>
                          <a:cs typeface="Roboto" charset="0"/>
                        </a:rPr>
                        <a:t>business + requirements + project + process + development + management + technical + functional') </a:t>
                      </a:r>
                      <a:endParaRPr lang="en-US" sz="1400" dirty="0">
                        <a:solidFill>
                          <a:schemeClr val="bg1">
                            <a:lumMod val="50000"/>
                          </a:schemeClr>
                        </a:solidFill>
                        <a:latin typeface="Roboto" charset="0"/>
                        <a:ea typeface="Roboto" charset="0"/>
                        <a:cs typeface="Roboto" charset="0"/>
                      </a:endParaRPr>
                    </a:p>
                  </a:txBody>
                  <a:tcPr/>
                </a:tc>
                <a:tc>
                  <a:txBody>
                    <a:bodyPr/>
                    <a:lstStyle/>
                    <a:p>
                      <a:r>
                        <a:rPr lang="en-US" sz="1400" dirty="0" smtClean="0">
                          <a:solidFill>
                            <a:schemeClr val="bg1">
                              <a:lumMod val="50000"/>
                            </a:schemeClr>
                          </a:solidFill>
                          <a:latin typeface="Roboto" charset="0"/>
                          <a:ea typeface="Roboto" charset="0"/>
                          <a:cs typeface="Roboto" charset="0"/>
                        </a:rPr>
                        <a:t>data + </a:t>
                      </a:r>
                    </a:p>
                    <a:p>
                      <a:r>
                        <a:rPr lang="en-US" sz="1400" dirty="0" smtClean="0">
                          <a:solidFill>
                            <a:schemeClr val="bg1">
                              <a:lumMod val="50000"/>
                            </a:schemeClr>
                          </a:solidFill>
                          <a:latin typeface="Roboto" charset="0"/>
                          <a:ea typeface="Roboto" charset="0"/>
                          <a:cs typeface="Roboto" charset="0"/>
                        </a:rPr>
                        <a:t>java + </a:t>
                      </a:r>
                    </a:p>
                    <a:p>
                      <a:r>
                        <a:rPr lang="en-US" sz="1400" dirty="0" err="1" smtClean="0">
                          <a:solidFill>
                            <a:schemeClr val="bg1">
                              <a:lumMod val="50000"/>
                            </a:schemeClr>
                          </a:solidFill>
                          <a:latin typeface="Roboto" charset="0"/>
                          <a:ea typeface="Roboto" charset="0"/>
                          <a:cs typeface="Roboto" charset="0"/>
                        </a:rPr>
                        <a:t>hadoop</a:t>
                      </a:r>
                      <a:r>
                        <a:rPr lang="en-US" sz="1400" dirty="0" smtClean="0">
                          <a:solidFill>
                            <a:schemeClr val="bg1">
                              <a:lumMod val="50000"/>
                            </a:schemeClr>
                          </a:solidFill>
                          <a:latin typeface="Roboto" charset="0"/>
                          <a:ea typeface="Roboto" charset="0"/>
                          <a:cs typeface="Roboto" charset="0"/>
                        </a:rPr>
                        <a:t> + </a:t>
                      </a:r>
                    </a:p>
                    <a:p>
                      <a:r>
                        <a:rPr lang="en-US" sz="1400" dirty="0" smtClean="0">
                          <a:solidFill>
                            <a:schemeClr val="bg1">
                              <a:lumMod val="50000"/>
                            </a:schemeClr>
                          </a:solidFill>
                          <a:latin typeface="Roboto" charset="0"/>
                          <a:ea typeface="Roboto" charset="0"/>
                          <a:cs typeface="Roboto" charset="0"/>
                        </a:rPr>
                        <a:t>big + experience + systems + python + technologies') </a:t>
                      </a:r>
                      <a:endParaRPr lang="en-US" sz="1400" dirty="0">
                        <a:solidFill>
                          <a:schemeClr val="bg1">
                            <a:lumMod val="50000"/>
                          </a:schemeClr>
                        </a:solidFill>
                        <a:latin typeface="Roboto" charset="0"/>
                        <a:ea typeface="Roboto" charset="0"/>
                        <a:cs typeface="Roboto" charset="0"/>
                      </a:endParaRPr>
                    </a:p>
                  </a:txBody>
                  <a:tcPr/>
                </a:tc>
                <a:tc>
                  <a:txBody>
                    <a:bodyPr/>
                    <a:lstStyle/>
                    <a:p>
                      <a:r>
                        <a:rPr lang="en-US" sz="1400" dirty="0" smtClean="0">
                          <a:solidFill>
                            <a:schemeClr val="bg1">
                              <a:lumMod val="50000"/>
                            </a:schemeClr>
                          </a:solidFill>
                          <a:latin typeface="Roboto" charset="0"/>
                          <a:ea typeface="Roboto" charset="0"/>
                          <a:cs typeface="Roboto" charset="0"/>
                        </a:rPr>
                        <a:t>environment + fast + </a:t>
                      </a:r>
                    </a:p>
                    <a:p>
                      <a:r>
                        <a:rPr lang="en-US" sz="1400" dirty="0" smtClean="0">
                          <a:solidFill>
                            <a:schemeClr val="bg1">
                              <a:lumMod val="50000"/>
                            </a:schemeClr>
                          </a:solidFill>
                          <a:latin typeface="Roboto" charset="0"/>
                          <a:ea typeface="Roboto" charset="0"/>
                          <a:cs typeface="Roboto" charset="0"/>
                        </a:rPr>
                        <a:t>paced + </a:t>
                      </a:r>
                    </a:p>
                    <a:p>
                      <a:r>
                        <a:rPr lang="en-US" sz="1400" dirty="0" smtClean="0">
                          <a:solidFill>
                            <a:schemeClr val="bg1">
                              <a:lumMod val="50000"/>
                            </a:schemeClr>
                          </a:solidFill>
                          <a:latin typeface="Roboto" charset="0"/>
                          <a:ea typeface="Roboto" charset="0"/>
                          <a:cs typeface="Roboto" charset="0"/>
                        </a:rPr>
                        <a:t>work + business + team + </a:t>
                      </a:r>
                    </a:p>
                    <a:p>
                      <a:r>
                        <a:rPr lang="en-US" sz="1400" dirty="0" smtClean="0">
                          <a:solidFill>
                            <a:schemeClr val="bg1">
                              <a:lumMod val="50000"/>
                            </a:schemeClr>
                          </a:solidFill>
                          <a:latin typeface="Roboto" charset="0"/>
                          <a:ea typeface="Roboto" charset="0"/>
                          <a:cs typeface="Roboto" charset="0"/>
                        </a:rPr>
                        <a:t>data + effectively') </a:t>
                      </a:r>
                      <a:endParaRPr lang="en-US" sz="1400" dirty="0">
                        <a:solidFill>
                          <a:schemeClr val="bg1">
                            <a:lumMod val="50000"/>
                          </a:schemeClr>
                        </a:solidFill>
                        <a:latin typeface="Roboto" charset="0"/>
                        <a:ea typeface="Roboto" charset="0"/>
                        <a:cs typeface="Roboto"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data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business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err="1" smtClean="0">
                          <a:solidFill>
                            <a:schemeClr val="bg1">
                              <a:lumMod val="50000"/>
                            </a:schemeClr>
                          </a:solidFill>
                          <a:latin typeface="Roboto" charset="0"/>
                          <a:ea typeface="Roboto" charset="0"/>
                          <a:cs typeface="Roboto" charset="0"/>
                        </a:rPr>
                        <a:t>sql</a:t>
                      </a:r>
                      <a:r>
                        <a:rPr lang="en-US" sz="1400" dirty="0" smtClean="0">
                          <a:solidFill>
                            <a:schemeClr val="bg1">
                              <a:lumMod val="50000"/>
                            </a:schemeClr>
                          </a:solidFill>
                          <a:latin typeface="Roboto" charset="0"/>
                          <a:ea typeface="Roboto" charset="0"/>
                          <a:cs typeface="Roboto" charset="0"/>
                        </a:rPr>
                        <a:t>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reporting + tools + </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bg1">
                              <a:lumMod val="50000"/>
                            </a:schemeClr>
                          </a:solidFill>
                          <a:latin typeface="Roboto" charset="0"/>
                          <a:ea typeface="Roboto" charset="0"/>
                          <a:cs typeface="Roboto" charset="0"/>
                        </a:rPr>
                        <a:t>analysis + analytics + reports')</a:t>
                      </a:r>
                    </a:p>
                    <a:p>
                      <a:endParaRPr lang="en-US" sz="1400" dirty="0">
                        <a:solidFill>
                          <a:schemeClr val="bg1">
                            <a:lumMod val="50000"/>
                          </a:schemeClr>
                        </a:solidFill>
                        <a:latin typeface="Roboto" charset="0"/>
                        <a:ea typeface="Roboto" charset="0"/>
                        <a:cs typeface="Roboto" charset="0"/>
                      </a:endParaRPr>
                    </a:p>
                  </a:txBody>
                  <a:tcPr/>
                </a:tc>
              </a:tr>
            </a:tbl>
          </a:graphicData>
        </a:graphic>
      </p:graphicFrame>
    </p:spTree>
    <p:extLst>
      <p:ext uri="{BB962C8B-B14F-4D97-AF65-F5344CB8AC3E}">
        <p14:creationId xmlns:p14="http://schemas.microsoft.com/office/powerpoint/2010/main" val="6751052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4843428" cy="6858000"/>
          </a:xfrm>
          <a:prstGeom prst="rect">
            <a:avLst/>
          </a:prstGeom>
          <a:solidFill>
            <a:srgbClr val="007F7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3039737" cy="1325563"/>
          </a:xfrm>
        </p:spPr>
        <p:txBody>
          <a:bodyPr/>
          <a:lstStyle/>
          <a:p>
            <a:r>
              <a:rPr lang="en-US" smtClean="0">
                <a:solidFill>
                  <a:schemeClr val="bg1"/>
                </a:solidFill>
              </a:rPr>
              <a:t>Confusion Matrix</a:t>
            </a:r>
            <a:endParaRPr lang="en-US" dirty="0">
              <a:solidFill>
                <a:schemeClr val="bg1"/>
              </a:solidFill>
            </a:endParaRPr>
          </a:p>
        </p:txBody>
      </p:sp>
      <p:sp>
        <p:nvSpPr>
          <p:cNvPr id="3" name="Content Placeholder 2"/>
          <p:cNvSpPr>
            <a:spLocks noGrp="1"/>
          </p:cNvSpPr>
          <p:nvPr>
            <p:ph idx="1"/>
          </p:nvPr>
        </p:nvSpPr>
        <p:spPr>
          <a:xfrm>
            <a:off x="838200" y="1825625"/>
            <a:ext cx="2885501" cy="4351338"/>
          </a:xfrm>
        </p:spPr>
        <p:txBody>
          <a:bodyPr/>
          <a:lstStyle/>
          <a:p>
            <a:r>
              <a:rPr lang="en-US" dirty="0" smtClean="0">
                <a:solidFill>
                  <a:schemeClr val="bg1"/>
                </a:solidFill>
              </a:rPr>
              <a:t>Overall high accuracy. Lowest recall is clustered around the “Analyst” job titles</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4044376" y="0"/>
            <a:ext cx="8147624" cy="6858000"/>
          </a:xfrm>
          <a:prstGeom prst="rect">
            <a:avLst/>
          </a:prstGeom>
        </p:spPr>
      </p:pic>
    </p:spTree>
    <p:extLst>
      <p:ext uri="{BB962C8B-B14F-4D97-AF65-F5344CB8AC3E}">
        <p14:creationId xmlns:p14="http://schemas.microsoft.com/office/powerpoint/2010/main" val="13136043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4843428" cy="6858000"/>
          </a:xfrm>
          <a:prstGeom prst="rect">
            <a:avLst/>
          </a:prstGeom>
          <a:solidFill>
            <a:srgbClr val="007F7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2995670" cy="1325563"/>
          </a:xfrm>
        </p:spPr>
        <p:txBody>
          <a:bodyPr/>
          <a:lstStyle/>
          <a:p>
            <a:r>
              <a:rPr lang="en-US" dirty="0" smtClean="0">
                <a:solidFill>
                  <a:schemeClr val="bg1"/>
                </a:solidFill>
              </a:rPr>
              <a:t>Title Similarity</a:t>
            </a:r>
            <a:endParaRPr lang="en-US" dirty="0">
              <a:solidFill>
                <a:schemeClr val="bg1"/>
              </a:solidFill>
            </a:endParaRPr>
          </a:p>
        </p:txBody>
      </p:sp>
      <p:sp>
        <p:nvSpPr>
          <p:cNvPr id="3" name="Content Placeholder 2"/>
          <p:cNvSpPr>
            <a:spLocks noGrp="1"/>
          </p:cNvSpPr>
          <p:nvPr>
            <p:ph idx="1"/>
          </p:nvPr>
        </p:nvSpPr>
        <p:spPr>
          <a:xfrm>
            <a:off x="838200" y="1825625"/>
            <a:ext cx="2896518" cy="4351338"/>
          </a:xfrm>
        </p:spPr>
        <p:txBody>
          <a:bodyPr>
            <a:normAutofit fontScale="92500" lnSpcReduction="20000"/>
          </a:bodyPr>
          <a:lstStyle/>
          <a:p>
            <a:r>
              <a:rPr lang="en-US" dirty="0" smtClean="0">
                <a:solidFill>
                  <a:schemeClr val="bg1"/>
                </a:solidFill>
              </a:rPr>
              <a:t>After using logistic regression, we have a probability table.</a:t>
            </a:r>
          </a:p>
          <a:p>
            <a:r>
              <a:rPr lang="en-US" dirty="0" smtClean="0">
                <a:solidFill>
                  <a:schemeClr val="bg1"/>
                </a:solidFill>
              </a:rPr>
              <a:t>Data scientist has relations to:</a:t>
            </a:r>
          </a:p>
          <a:p>
            <a:pPr lvl="1"/>
            <a:r>
              <a:rPr lang="en-US" dirty="0" smtClean="0">
                <a:solidFill>
                  <a:schemeClr val="bg1"/>
                </a:solidFill>
              </a:rPr>
              <a:t>Data analyst</a:t>
            </a:r>
          </a:p>
          <a:p>
            <a:pPr lvl="1"/>
            <a:r>
              <a:rPr lang="en-US" dirty="0" smtClean="0">
                <a:solidFill>
                  <a:schemeClr val="bg1"/>
                </a:solidFill>
              </a:rPr>
              <a:t>Data Engineer</a:t>
            </a:r>
          </a:p>
          <a:p>
            <a:pPr lvl="1"/>
            <a:r>
              <a:rPr lang="en-US" dirty="0" smtClean="0">
                <a:solidFill>
                  <a:schemeClr val="bg1"/>
                </a:solidFill>
              </a:rPr>
              <a:t>Marketing Spec.</a:t>
            </a:r>
          </a:p>
          <a:p>
            <a:pPr lvl="1"/>
            <a:r>
              <a:rPr lang="en-US" dirty="0" smtClean="0">
                <a:solidFill>
                  <a:schemeClr val="bg1"/>
                </a:solidFill>
              </a:rPr>
              <a:t>Product Analyst</a:t>
            </a:r>
          </a:p>
          <a:p>
            <a:pPr lvl="1"/>
            <a:r>
              <a:rPr lang="en-US" dirty="0" smtClean="0">
                <a:solidFill>
                  <a:schemeClr val="bg1"/>
                </a:solidFill>
              </a:rPr>
              <a:t>Research Sci.</a:t>
            </a:r>
          </a:p>
          <a:p>
            <a:pPr lvl="1"/>
            <a:r>
              <a:rPr lang="en-US" dirty="0" smtClean="0">
                <a:solidFill>
                  <a:schemeClr val="bg1"/>
                </a:solidFill>
              </a:rPr>
              <a:t>Software Eng.</a:t>
            </a:r>
            <a:endParaRPr lang="en-US" dirty="0">
              <a:solidFill>
                <a:schemeClr val="bg1"/>
              </a:solidFill>
            </a:endParaRPr>
          </a:p>
        </p:txBody>
      </p:sp>
      <p:pic>
        <p:nvPicPr>
          <p:cNvPr id="5" name="Picture 4"/>
          <p:cNvPicPr>
            <a:picLocks noChangeAspect="1"/>
          </p:cNvPicPr>
          <p:nvPr/>
        </p:nvPicPr>
        <p:blipFill>
          <a:blip r:embed="rId2"/>
          <a:stretch>
            <a:fillRect/>
          </a:stretch>
        </p:blipFill>
        <p:spPr>
          <a:xfrm>
            <a:off x="4059504" y="0"/>
            <a:ext cx="8132496" cy="6858000"/>
          </a:xfrm>
          <a:prstGeom prst="rect">
            <a:avLst/>
          </a:prstGeom>
        </p:spPr>
      </p:pic>
      <p:sp>
        <p:nvSpPr>
          <p:cNvPr id="7" name="Rectangle 6"/>
          <p:cNvSpPr/>
          <p:nvPr/>
        </p:nvSpPr>
        <p:spPr>
          <a:xfrm>
            <a:off x="4640321" y="1107663"/>
            <a:ext cx="6090108" cy="280462"/>
          </a:xfrm>
          <a:prstGeom prst="rect">
            <a:avLst/>
          </a:prstGeom>
          <a:solidFill>
            <a:srgbClr val="C00000">
              <a:alpha val="25098"/>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927075" y="1107663"/>
            <a:ext cx="231354" cy="5162771"/>
          </a:xfrm>
          <a:prstGeom prst="rect">
            <a:avLst/>
          </a:prstGeom>
          <a:solidFill>
            <a:srgbClr val="C00000">
              <a:alpha val="25098"/>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367538" y="1107663"/>
            <a:ext cx="231354" cy="5162771"/>
          </a:xfrm>
          <a:prstGeom prst="rect">
            <a:avLst/>
          </a:prstGeom>
          <a:solidFill>
            <a:srgbClr val="C00000">
              <a:alpha val="25098"/>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130554" y="1107662"/>
            <a:ext cx="253282" cy="5447374"/>
          </a:xfrm>
          <a:prstGeom prst="rect">
            <a:avLst/>
          </a:prstGeom>
          <a:solidFill>
            <a:srgbClr val="C00000">
              <a:alpha val="25098"/>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0124607" y="1107662"/>
            <a:ext cx="253282" cy="5447374"/>
          </a:xfrm>
          <a:prstGeom prst="rect">
            <a:avLst/>
          </a:prstGeom>
          <a:solidFill>
            <a:srgbClr val="C00000">
              <a:alpha val="25098"/>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318914" y="1107662"/>
            <a:ext cx="253282" cy="5447374"/>
          </a:xfrm>
          <a:prstGeom prst="rect">
            <a:avLst/>
          </a:prstGeom>
          <a:solidFill>
            <a:srgbClr val="C00000">
              <a:alpha val="25098"/>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8571017" y="1107662"/>
            <a:ext cx="197184" cy="5447374"/>
          </a:xfrm>
          <a:prstGeom prst="rect">
            <a:avLst/>
          </a:prstGeom>
          <a:solidFill>
            <a:srgbClr val="C00000">
              <a:alpha val="25098"/>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14587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4843428" cy="6858000"/>
          </a:xfrm>
          <a:prstGeom prst="rect">
            <a:avLst/>
          </a:prstGeom>
          <a:solidFill>
            <a:srgbClr val="007F7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3538728" cy="1325563"/>
          </a:xfrm>
        </p:spPr>
        <p:txBody>
          <a:bodyPr/>
          <a:lstStyle/>
          <a:p>
            <a:r>
              <a:rPr lang="en-US" smtClean="0">
                <a:solidFill>
                  <a:schemeClr val="bg1"/>
                </a:solidFill>
              </a:rPr>
              <a:t>Job Titles by State</a:t>
            </a:r>
            <a:endParaRPr lang="en-US" dirty="0">
              <a:solidFill>
                <a:schemeClr val="bg1"/>
              </a:solidFill>
            </a:endParaRPr>
          </a:p>
        </p:txBody>
      </p:sp>
      <p:sp>
        <p:nvSpPr>
          <p:cNvPr id="3" name="Content Placeholder 2"/>
          <p:cNvSpPr>
            <a:spLocks noGrp="1"/>
          </p:cNvSpPr>
          <p:nvPr>
            <p:ph idx="1"/>
          </p:nvPr>
        </p:nvSpPr>
        <p:spPr>
          <a:xfrm>
            <a:off x="838200" y="1825625"/>
            <a:ext cx="3331464" cy="4351338"/>
          </a:xfrm>
        </p:spPr>
        <p:txBody>
          <a:bodyPr/>
          <a:lstStyle/>
          <a:p>
            <a:r>
              <a:rPr lang="en-US" dirty="0" smtClean="0">
                <a:solidFill>
                  <a:schemeClr val="bg1"/>
                </a:solidFill>
              </a:rPr>
              <a:t>Aside from CA, NYC, there are machine learning opportunities in </a:t>
            </a:r>
          </a:p>
          <a:p>
            <a:pPr lvl="1"/>
            <a:r>
              <a:rPr lang="en-US" dirty="0" smtClean="0">
                <a:solidFill>
                  <a:schemeClr val="bg1"/>
                </a:solidFill>
              </a:rPr>
              <a:t>WA</a:t>
            </a:r>
          </a:p>
          <a:p>
            <a:pPr lvl="1"/>
            <a:r>
              <a:rPr lang="en-US" dirty="0" smtClean="0">
                <a:solidFill>
                  <a:schemeClr val="bg1"/>
                </a:solidFill>
              </a:rPr>
              <a:t>DC</a:t>
            </a:r>
          </a:p>
          <a:p>
            <a:pPr lvl="1"/>
            <a:r>
              <a:rPr lang="en-US" dirty="0" smtClean="0">
                <a:solidFill>
                  <a:schemeClr val="bg1"/>
                </a:solidFill>
              </a:rPr>
              <a:t>MA</a:t>
            </a:r>
          </a:p>
          <a:p>
            <a:pPr lvl="1"/>
            <a:r>
              <a:rPr lang="en-US" dirty="0" smtClean="0">
                <a:solidFill>
                  <a:schemeClr val="bg1"/>
                </a:solidFill>
              </a:rPr>
              <a:t>GA</a:t>
            </a:r>
          </a:p>
          <a:p>
            <a:pPr lvl="1"/>
            <a:r>
              <a:rPr lang="en-US" dirty="0" smtClean="0">
                <a:solidFill>
                  <a:schemeClr val="bg1"/>
                </a:solidFill>
              </a:rPr>
              <a:t>VA</a:t>
            </a:r>
          </a:p>
          <a:p>
            <a:pPr lvl="1"/>
            <a:r>
              <a:rPr lang="en-US" dirty="0" smtClean="0">
                <a:solidFill>
                  <a:schemeClr val="bg1"/>
                </a:solidFill>
              </a:rPr>
              <a:t>TX</a:t>
            </a:r>
          </a:p>
        </p:txBody>
      </p:sp>
      <p:pic>
        <p:nvPicPr>
          <p:cNvPr id="4" name="Picture 3"/>
          <p:cNvPicPr>
            <a:picLocks noChangeAspect="1"/>
          </p:cNvPicPr>
          <p:nvPr/>
        </p:nvPicPr>
        <p:blipFill>
          <a:blip r:embed="rId2"/>
          <a:stretch>
            <a:fillRect/>
          </a:stretch>
        </p:blipFill>
        <p:spPr>
          <a:xfrm>
            <a:off x="4593286" y="0"/>
            <a:ext cx="7552732" cy="6858000"/>
          </a:xfrm>
          <a:prstGeom prst="rect">
            <a:avLst/>
          </a:prstGeom>
        </p:spPr>
      </p:pic>
      <p:sp>
        <p:nvSpPr>
          <p:cNvPr id="6" name="Rectangle 5"/>
          <p:cNvSpPr/>
          <p:nvPr/>
        </p:nvSpPr>
        <p:spPr>
          <a:xfrm>
            <a:off x="7226808" y="5254752"/>
            <a:ext cx="466344" cy="24384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909510" y="5010912"/>
            <a:ext cx="207264" cy="48768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659318" y="5010912"/>
            <a:ext cx="207264" cy="48768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565236" y="5010911"/>
            <a:ext cx="445214" cy="1166051"/>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466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95307" y="365125"/>
            <a:ext cx="7658491" cy="1325563"/>
          </a:xfrm>
        </p:spPr>
        <p:txBody>
          <a:bodyPr/>
          <a:lstStyle/>
          <a:p>
            <a:r>
              <a:rPr lang="en-US" b="1" dirty="0" smtClean="0"/>
              <a:t>Imagine</a:t>
            </a:r>
            <a:r>
              <a:rPr lang="mr-IN" b="1" dirty="0" smtClean="0"/>
              <a:t>…</a:t>
            </a:r>
            <a:endParaRPr lang="en-US" b="1" dirty="0"/>
          </a:p>
        </p:txBody>
      </p:sp>
      <p:sp>
        <p:nvSpPr>
          <p:cNvPr id="3" name="Content Placeholder 2"/>
          <p:cNvSpPr>
            <a:spLocks noGrp="1"/>
          </p:cNvSpPr>
          <p:nvPr>
            <p:ph idx="1"/>
          </p:nvPr>
        </p:nvSpPr>
        <p:spPr>
          <a:xfrm>
            <a:off x="3695307" y="1825624"/>
            <a:ext cx="7658491" cy="4553141"/>
          </a:xfrm>
        </p:spPr>
        <p:txBody>
          <a:bodyPr>
            <a:normAutofit fontScale="92500" lnSpcReduction="10000"/>
          </a:bodyPr>
          <a:lstStyle/>
          <a:p>
            <a:r>
              <a:rPr lang="en-US" dirty="0" smtClean="0"/>
              <a:t>Imagine having to search for new movies to watch with terms:</a:t>
            </a:r>
          </a:p>
          <a:p>
            <a:pPr lvl="1"/>
            <a:r>
              <a:rPr lang="en-US" dirty="0" smtClean="0"/>
              <a:t>Terminator with time travel</a:t>
            </a:r>
          </a:p>
          <a:p>
            <a:pPr lvl="1"/>
            <a:r>
              <a:rPr lang="en-US" dirty="0" smtClean="0"/>
              <a:t>Sleepless in Seattle without </a:t>
            </a:r>
            <a:r>
              <a:rPr lang="en-US" dirty="0" err="1" smtClean="0"/>
              <a:t>seattle</a:t>
            </a:r>
            <a:r>
              <a:rPr lang="en-US" dirty="0" smtClean="0"/>
              <a:t>, or being sleepless</a:t>
            </a:r>
          </a:p>
          <a:p>
            <a:pPr lvl="1"/>
            <a:r>
              <a:rPr lang="en-US" dirty="0" err="1" smtClean="0"/>
              <a:t>Starwars</a:t>
            </a:r>
            <a:r>
              <a:rPr lang="en-US" dirty="0" smtClean="0"/>
              <a:t> in </a:t>
            </a:r>
            <a:r>
              <a:rPr lang="en-US" dirty="0" err="1" smtClean="0"/>
              <a:t>medevil</a:t>
            </a:r>
            <a:r>
              <a:rPr lang="en-US" dirty="0" smtClean="0"/>
              <a:t> times</a:t>
            </a:r>
            <a:endParaRPr lang="en-US" dirty="0" smtClean="0"/>
          </a:p>
          <a:p>
            <a:r>
              <a:rPr lang="en-US" dirty="0" smtClean="0"/>
              <a:t>Frustrating, inefficient, and slow</a:t>
            </a:r>
          </a:p>
          <a:p>
            <a:r>
              <a:rPr lang="en-US" dirty="0" smtClean="0"/>
              <a:t>We don</a:t>
            </a:r>
            <a:r>
              <a:rPr lang="mr-IN" dirty="0" smtClean="0"/>
              <a:t>’</a:t>
            </a:r>
            <a:r>
              <a:rPr lang="en-US" dirty="0" smtClean="0"/>
              <a:t>t know the title of what we haven’t seen</a:t>
            </a:r>
          </a:p>
          <a:p>
            <a:endParaRPr lang="en-US" dirty="0" smtClean="0"/>
          </a:p>
          <a:p>
            <a:r>
              <a:rPr lang="en-US" dirty="0" smtClean="0"/>
              <a:t>This is </a:t>
            </a:r>
            <a:r>
              <a:rPr lang="en-US" sz="4800" b="1" dirty="0" smtClean="0"/>
              <a:t>exactly</a:t>
            </a:r>
            <a:r>
              <a:rPr lang="en-US" dirty="0" smtClean="0"/>
              <a:t> the current process for </a:t>
            </a:r>
            <a:r>
              <a:rPr lang="en-US" sz="4300" b="1" dirty="0" smtClean="0"/>
              <a:t>Job Searching</a:t>
            </a:r>
          </a:p>
          <a:p>
            <a:endParaRPr lang="en-US" dirty="0" smtClean="0"/>
          </a:p>
          <a:p>
            <a:pPr lvl="1"/>
            <a:endParaRPr lang="en-US" dirty="0"/>
          </a:p>
        </p:txBody>
      </p:sp>
      <p:pic>
        <p:nvPicPr>
          <p:cNvPr id="7" name="Picture 6"/>
          <p:cNvPicPr>
            <a:picLocks noChangeAspect="1"/>
          </p:cNvPicPr>
          <p:nvPr/>
        </p:nvPicPr>
        <p:blipFill rotWithShape="1">
          <a:blip r:embed="rId2"/>
          <a:srcRect r="58926"/>
          <a:stretch/>
        </p:blipFill>
        <p:spPr>
          <a:xfrm>
            <a:off x="122549" y="-1"/>
            <a:ext cx="3065398" cy="6858000"/>
          </a:xfrm>
          <a:prstGeom prst="rect">
            <a:avLst/>
          </a:prstGeom>
        </p:spPr>
      </p:pic>
      <p:sp>
        <p:nvSpPr>
          <p:cNvPr id="4" name="Rectangle 3"/>
          <p:cNvSpPr/>
          <p:nvPr/>
        </p:nvSpPr>
        <p:spPr>
          <a:xfrm>
            <a:off x="0" y="3894"/>
            <a:ext cx="3187947" cy="6854105"/>
          </a:xfrm>
          <a:prstGeom prst="rect">
            <a:avLst/>
          </a:prstGeom>
          <a:solidFill>
            <a:schemeClr val="tx1">
              <a:lumMod val="65000"/>
              <a:lumOff val="35000"/>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42586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Introduction: Job Searching</a:t>
            </a:r>
            <a:endParaRPr lang="en-US" b="1" dirty="0"/>
          </a:p>
        </p:txBody>
      </p:sp>
      <p:sp>
        <p:nvSpPr>
          <p:cNvPr id="3" name="Content Placeholder 2"/>
          <p:cNvSpPr>
            <a:spLocks noGrp="1"/>
          </p:cNvSpPr>
          <p:nvPr>
            <p:ph idx="1"/>
          </p:nvPr>
        </p:nvSpPr>
        <p:spPr>
          <a:xfrm>
            <a:off x="838201" y="1825625"/>
            <a:ext cx="7248790" cy="4351338"/>
          </a:xfrm>
        </p:spPr>
        <p:txBody>
          <a:bodyPr>
            <a:normAutofit/>
          </a:bodyPr>
          <a:lstStyle/>
          <a:p>
            <a:r>
              <a:rPr lang="en-US" dirty="0" smtClean="0"/>
              <a:t>Job Searching is difficult</a:t>
            </a:r>
          </a:p>
          <a:p>
            <a:pPr marL="914400" lvl="1" indent="-457200">
              <a:buFont typeface="+mj-lt"/>
              <a:buAutoNum type="arabicPeriod"/>
            </a:pPr>
            <a:r>
              <a:rPr lang="en-US" dirty="0" smtClean="0"/>
              <a:t>Putting in a list of guessed terms</a:t>
            </a:r>
          </a:p>
          <a:p>
            <a:pPr marL="1371600" lvl="2" indent="-457200">
              <a:buFont typeface="+mj-lt"/>
              <a:buAutoNum type="arabicPeriod"/>
            </a:pPr>
            <a:r>
              <a:rPr lang="en-US" dirty="0" smtClean="0"/>
              <a:t>Unfortunately “data” and “science” </a:t>
            </a:r>
            <a:r>
              <a:rPr lang="en-US" dirty="0" smtClean="0"/>
              <a:t>are very generic. Unlike “line cook” or “CPA accountant”</a:t>
            </a:r>
            <a:endParaRPr lang="en-US" dirty="0" smtClean="0"/>
          </a:p>
          <a:p>
            <a:pPr marL="914400" lvl="1" indent="-457200">
              <a:buFont typeface="+mj-lt"/>
              <a:buAutoNum type="arabicPeriod"/>
            </a:pPr>
            <a:r>
              <a:rPr lang="en-US" dirty="0" smtClean="0"/>
              <a:t>Searching on the web: Spray and Pray</a:t>
            </a:r>
          </a:p>
          <a:p>
            <a:pPr marL="914400" lvl="1" indent="-457200">
              <a:buFont typeface="+mj-lt"/>
              <a:buAutoNum type="arabicPeriod"/>
            </a:pPr>
            <a:endParaRPr lang="en-US" dirty="0"/>
          </a:p>
          <a:p>
            <a:pPr>
              <a:buFont typeface="Arial" charset="0"/>
              <a:buChar char="•"/>
            </a:pPr>
            <a:r>
              <a:rPr lang="en-US" sz="3200" b="1" dirty="0" smtClean="0"/>
              <a:t>Can’t Data science help us find/understand the Data science industry?</a:t>
            </a:r>
          </a:p>
          <a:p>
            <a:pPr lvl="1"/>
            <a:endParaRPr lang="en-US" dirty="0"/>
          </a:p>
        </p:txBody>
      </p:sp>
      <p:sp>
        <p:nvSpPr>
          <p:cNvPr id="4" name="Rectangle 3"/>
          <p:cNvSpPr/>
          <p:nvPr/>
        </p:nvSpPr>
        <p:spPr>
          <a:xfrm>
            <a:off x="8455843" y="0"/>
            <a:ext cx="3736157" cy="6858000"/>
          </a:xfrm>
          <a:prstGeom prst="rect">
            <a:avLst/>
          </a:prstGeom>
          <a:solidFill>
            <a:srgbClr val="007F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F70"/>
              </a:solidFill>
            </a:endParaRPr>
          </a:p>
        </p:txBody>
      </p:sp>
      <p:sp>
        <p:nvSpPr>
          <p:cNvPr id="53" name="Rectangle 52"/>
          <p:cNvSpPr/>
          <p:nvPr/>
        </p:nvSpPr>
        <p:spPr>
          <a:xfrm>
            <a:off x="8448586" y="3226206"/>
            <a:ext cx="3743413" cy="3643460"/>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10350633" y="462661"/>
            <a:ext cx="274361" cy="797334"/>
            <a:chOff x="10246936" y="291464"/>
            <a:chExt cx="527901" cy="1534161"/>
          </a:xfrm>
        </p:grpSpPr>
        <p:sp>
          <p:nvSpPr>
            <p:cNvPr id="5" name="Oval 4"/>
            <p:cNvSpPr/>
            <p:nvPr/>
          </p:nvSpPr>
          <p:spPr>
            <a:xfrm>
              <a:off x="10352988" y="291464"/>
              <a:ext cx="315797" cy="31579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0246936" y="584462"/>
              <a:ext cx="527901" cy="6221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0374198" y="1137468"/>
              <a:ext cx="273377" cy="6881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p:nvPr/>
        </p:nvGrpSpPr>
        <p:grpSpPr>
          <a:xfrm>
            <a:off x="9324683" y="5503551"/>
            <a:ext cx="274361" cy="797334"/>
            <a:chOff x="10246936" y="291464"/>
            <a:chExt cx="527901" cy="1534161"/>
          </a:xfrm>
        </p:grpSpPr>
        <p:sp>
          <p:nvSpPr>
            <p:cNvPr id="11" name="Oval 10"/>
            <p:cNvSpPr/>
            <p:nvPr/>
          </p:nvSpPr>
          <p:spPr>
            <a:xfrm>
              <a:off x="10352988" y="291464"/>
              <a:ext cx="315797" cy="31579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0246936" y="584462"/>
              <a:ext cx="527901" cy="6221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0374198" y="1137468"/>
              <a:ext cx="273377" cy="6881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10335543" y="5477191"/>
            <a:ext cx="274361" cy="797334"/>
            <a:chOff x="10246936" y="291464"/>
            <a:chExt cx="527901" cy="1534161"/>
          </a:xfrm>
        </p:grpSpPr>
        <p:sp>
          <p:nvSpPr>
            <p:cNvPr id="15" name="Oval 14"/>
            <p:cNvSpPr/>
            <p:nvPr/>
          </p:nvSpPr>
          <p:spPr>
            <a:xfrm>
              <a:off x="10352988" y="291464"/>
              <a:ext cx="315797" cy="31579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0246936" y="584462"/>
              <a:ext cx="527901" cy="6221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0374198" y="1137468"/>
              <a:ext cx="273377" cy="6881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p:cNvGrpSpPr/>
          <p:nvPr/>
        </p:nvGrpSpPr>
        <p:grpSpPr>
          <a:xfrm>
            <a:off x="11341043" y="5477191"/>
            <a:ext cx="274361" cy="797334"/>
            <a:chOff x="10246936" y="291464"/>
            <a:chExt cx="527901" cy="1534161"/>
          </a:xfrm>
        </p:grpSpPr>
        <p:sp>
          <p:nvSpPr>
            <p:cNvPr id="19" name="Oval 18"/>
            <p:cNvSpPr/>
            <p:nvPr/>
          </p:nvSpPr>
          <p:spPr>
            <a:xfrm>
              <a:off x="10352988" y="291464"/>
              <a:ext cx="315797" cy="31579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0246936" y="584462"/>
              <a:ext cx="527901" cy="6221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0374198" y="1137468"/>
              <a:ext cx="273377" cy="6881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p:cNvGrpSpPr/>
          <p:nvPr/>
        </p:nvGrpSpPr>
        <p:grpSpPr>
          <a:xfrm>
            <a:off x="9197912" y="4533858"/>
            <a:ext cx="527901" cy="669303"/>
            <a:chOff x="9197912" y="3969003"/>
            <a:chExt cx="527901" cy="669303"/>
          </a:xfrm>
        </p:grpSpPr>
        <p:sp>
          <p:nvSpPr>
            <p:cNvPr id="22" name="Rectangle 21"/>
            <p:cNvSpPr/>
            <p:nvPr/>
          </p:nvSpPr>
          <p:spPr>
            <a:xfrm>
              <a:off x="9197912" y="3969003"/>
              <a:ext cx="527901" cy="6693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2" name="Group 31"/>
          <p:cNvGrpSpPr/>
          <p:nvPr/>
        </p:nvGrpSpPr>
        <p:grpSpPr>
          <a:xfrm>
            <a:off x="10198360" y="4549375"/>
            <a:ext cx="527901" cy="669303"/>
            <a:chOff x="9197912" y="3969003"/>
            <a:chExt cx="527901" cy="669303"/>
          </a:xfrm>
        </p:grpSpPr>
        <p:sp>
          <p:nvSpPr>
            <p:cNvPr id="33" name="Rectangle 32"/>
            <p:cNvSpPr/>
            <p:nvPr/>
          </p:nvSpPr>
          <p:spPr>
            <a:xfrm>
              <a:off x="9197912" y="3969003"/>
              <a:ext cx="527901" cy="6693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Connector 33"/>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9" name="Group 38"/>
          <p:cNvGrpSpPr/>
          <p:nvPr/>
        </p:nvGrpSpPr>
        <p:grpSpPr>
          <a:xfrm>
            <a:off x="11214272" y="4549375"/>
            <a:ext cx="527901" cy="669303"/>
            <a:chOff x="9197912" y="3969003"/>
            <a:chExt cx="527901" cy="669303"/>
          </a:xfrm>
        </p:grpSpPr>
        <p:sp>
          <p:nvSpPr>
            <p:cNvPr id="40" name="Rectangle 39"/>
            <p:cNvSpPr/>
            <p:nvPr/>
          </p:nvSpPr>
          <p:spPr>
            <a:xfrm>
              <a:off x="9197912" y="3969003"/>
              <a:ext cx="527901" cy="6693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Connector 40"/>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10223862" y="1437731"/>
            <a:ext cx="527901" cy="669303"/>
            <a:chOff x="9197912" y="3969003"/>
            <a:chExt cx="527901" cy="669303"/>
          </a:xfrm>
        </p:grpSpPr>
        <p:sp>
          <p:nvSpPr>
            <p:cNvPr id="47" name="Rectangle 46"/>
            <p:cNvSpPr/>
            <p:nvPr/>
          </p:nvSpPr>
          <p:spPr>
            <a:xfrm>
              <a:off x="9197912" y="3969003"/>
              <a:ext cx="527901" cy="6693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54" name="Freeform 53"/>
          <p:cNvSpPr/>
          <p:nvPr/>
        </p:nvSpPr>
        <p:spPr>
          <a:xfrm>
            <a:off x="8436395" y="-65988"/>
            <a:ext cx="454226" cy="6956982"/>
          </a:xfrm>
          <a:custGeom>
            <a:avLst/>
            <a:gdLst>
              <a:gd name="connsiteX0" fmla="*/ 7256 w 968790"/>
              <a:gd name="connsiteY0" fmla="*/ 0 h 6900421"/>
              <a:gd name="connsiteX1" fmla="*/ 968790 w 968790"/>
              <a:gd name="connsiteY1" fmla="*/ 9427 h 6900421"/>
              <a:gd name="connsiteX2" fmla="*/ 7256 w 968790"/>
              <a:gd name="connsiteY2" fmla="*/ 6900421 h 6900421"/>
              <a:gd name="connsiteX3" fmla="*/ 7256 w 968790"/>
              <a:gd name="connsiteY3" fmla="*/ 0 h 6900421"/>
            </a:gdLst>
            <a:ahLst/>
            <a:cxnLst>
              <a:cxn ang="0">
                <a:pos x="connsiteX0" y="connsiteY0"/>
              </a:cxn>
              <a:cxn ang="0">
                <a:pos x="connsiteX1" y="connsiteY1"/>
              </a:cxn>
              <a:cxn ang="0">
                <a:pos x="connsiteX2" y="connsiteY2"/>
              </a:cxn>
              <a:cxn ang="0">
                <a:pos x="connsiteX3" y="connsiteY3"/>
              </a:cxn>
            </a:cxnLst>
            <a:rect l="l" t="t" r="r" b="b"/>
            <a:pathLst>
              <a:path w="968790" h="6900421">
                <a:moveTo>
                  <a:pt x="7256" y="0"/>
                </a:moveTo>
                <a:lnTo>
                  <a:pt x="968790" y="9427"/>
                </a:lnTo>
                <a:lnTo>
                  <a:pt x="7256" y="6900421"/>
                </a:lnTo>
                <a:cubicBezTo>
                  <a:pt x="971" y="4603423"/>
                  <a:pt x="-5313" y="2306425"/>
                  <a:pt x="725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10108466" y="34249"/>
            <a:ext cx="728513" cy="369332"/>
          </a:xfrm>
          <a:prstGeom prst="rect">
            <a:avLst/>
          </a:prstGeom>
        </p:spPr>
        <p:txBody>
          <a:bodyPr wrap="square">
            <a:spAutoFit/>
          </a:bodyPr>
          <a:lstStyle/>
          <a:p>
            <a:pPr>
              <a:buFont typeface="Arial" charset="0"/>
              <a:buChar char="•"/>
            </a:pPr>
            <a:r>
              <a:rPr lang="en-US" b="1" dirty="0" smtClean="0">
                <a:solidFill>
                  <a:schemeClr val="bg1"/>
                </a:solidFill>
                <a:latin typeface="Roboto" charset="0"/>
                <a:ea typeface="Roboto" charset="0"/>
                <a:cs typeface="Roboto" charset="0"/>
              </a:rPr>
              <a:t>You</a:t>
            </a:r>
            <a:endParaRPr lang="en-US" b="1" dirty="0">
              <a:solidFill>
                <a:schemeClr val="bg1"/>
              </a:solidFill>
              <a:latin typeface="Roboto" charset="0"/>
              <a:ea typeface="Roboto" charset="0"/>
              <a:cs typeface="Roboto" charset="0"/>
            </a:endParaRPr>
          </a:p>
        </p:txBody>
      </p:sp>
      <p:sp>
        <p:nvSpPr>
          <p:cNvPr id="56" name="Rectangle 55"/>
          <p:cNvSpPr/>
          <p:nvPr/>
        </p:nvSpPr>
        <p:spPr>
          <a:xfrm>
            <a:off x="9186330" y="3925822"/>
            <a:ext cx="728513" cy="461665"/>
          </a:xfrm>
          <a:prstGeom prst="rect">
            <a:avLst/>
          </a:prstGeom>
        </p:spPr>
        <p:txBody>
          <a:bodyPr wrap="square">
            <a:spAutoFit/>
          </a:bodyPr>
          <a:lstStyle/>
          <a:p>
            <a:pPr>
              <a:buFont typeface="Arial" charset="0"/>
              <a:buChar char="•"/>
            </a:pPr>
            <a:r>
              <a:rPr lang="en-US" sz="1200" b="1" dirty="0" smtClean="0">
                <a:solidFill>
                  <a:schemeClr val="bg1"/>
                </a:solidFill>
                <a:latin typeface="Roboto" charset="0"/>
                <a:ea typeface="Roboto" charset="0"/>
                <a:cs typeface="Roboto" charset="0"/>
              </a:rPr>
              <a:t>Job posting</a:t>
            </a:r>
            <a:endParaRPr lang="en-US" sz="1200" b="1" dirty="0">
              <a:solidFill>
                <a:schemeClr val="bg1"/>
              </a:solidFill>
              <a:latin typeface="Roboto" charset="0"/>
              <a:ea typeface="Roboto" charset="0"/>
              <a:cs typeface="Roboto" charset="0"/>
            </a:endParaRPr>
          </a:p>
        </p:txBody>
      </p:sp>
      <p:sp>
        <p:nvSpPr>
          <p:cNvPr id="57" name="Rectangle 56"/>
          <p:cNvSpPr/>
          <p:nvPr/>
        </p:nvSpPr>
        <p:spPr>
          <a:xfrm>
            <a:off x="10162616" y="3946521"/>
            <a:ext cx="728513" cy="461665"/>
          </a:xfrm>
          <a:prstGeom prst="rect">
            <a:avLst/>
          </a:prstGeom>
        </p:spPr>
        <p:txBody>
          <a:bodyPr wrap="square">
            <a:spAutoFit/>
          </a:bodyPr>
          <a:lstStyle/>
          <a:p>
            <a:pPr>
              <a:buFont typeface="Arial" charset="0"/>
              <a:buChar char="•"/>
            </a:pPr>
            <a:r>
              <a:rPr lang="en-US" sz="1200" b="1" dirty="0" smtClean="0">
                <a:solidFill>
                  <a:schemeClr val="bg1"/>
                </a:solidFill>
                <a:latin typeface="Roboto" charset="0"/>
                <a:ea typeface="Roboto" charset="0"/>
                <a:cs typeface="Roboto" charset="0"/>
              </a:rPr>
              <a:t>Job posting</a:t>
            </a:r>
            <a:endParaRPr lang="en-US" sz="1200" b="1" dirty="0">
              <a:solidFill>
                <a:schemeClr val="bg1"/>
              </a:solidFill>
              <a:latin typeface="Roboto" charset="0"/>
              <a:ea typeface="Roboto" charset="0"/>
              <a:cs typeface="Roboto" charset="0"/>
            </a:endParaRPr>
          </a:p>
        </p:txBody>
      </p:sp>
      <p:sp>
        <p:nvSpPr>
          <p:cNvPr id="58" name="Rectangle 57"/>
          <p:cNvSpPr/>
          <p:nvPr/>
        </p:nvSpPr>
        <p:spPr>
          <a:xfrm>
            <a:off x="11214272" y="3946521"/>
            <a:ext cx="728513" cy="461665"/>
          </a:xfrm>
          <a:prstGeom prst="rect">
            <a:avLst/>
          </a:prstGeom>
        </p:spPr>
        <p:txBody>
          <a:bodyPr wrap="square">
            <a:spAutoFit/>
          </a:bodyPr>
          <a:lstStyle/>
          <a:p>
            <a:pPr>
              <a:buFont typeface="Arial" charset="0"/>
              <a:buChar char="•"/>
            </a:pPr>
            <a:r>
              <a:rPr lang="en-US" sz="1200" b="1" dirty="0" smtClean="0">
                <a:solidFill>
                  <a:schemeClr val="bg1"/>
                </a:solidFill>
                <a:latin typeface="Roboto" charset="0"/>
                <a:ea typeface="Roboto" charset="0"/>
                <a:cs typeface="Roboto" charset="0"/>
              </a:rPr>
              <a:t>Job posting</a:t>
            </a:r>
            <a:endParaRPr lang="en-US" sz="1200" b="1" dirty="0">
              <a:solidFill>
                <a:schemeClr val="bg1"/>
              </a:solidFill>
              <a:latin typeface="Roboto" charset="0"/>
              <a:ea typeface="Roboto" charset="0"/>
              <a:cs typeface="Roboto" charset="0"/>
            </a:endParaRPr>
          </a:p>
        </p:txBody>
      </p:sp>
      <p:sp>
        <p:nvSpPr>
          <p:cNvPr id="65" name="Rectangle 64"/>
          <p:cNvSpPr/>
          <p:nvPr/>
        </p:nvSpPr>
        <p:spPr>
          <a:xfrm>
            <a:off x="8936780" y="2718465"/>
            <a:ext cx="3012701" cy="1077218"/>
          </a:xfrm>
          <a:prstGeom prst="rect">
            <a:avLst/>
          </a:prstGeom>
          <a:effectLst>
            <a:glow rad="406400">
              <a:srgbClr val="C00000">
                <a:alpha val="46000"/>
              </a:srgbClr>
            </a:glow>
          </a:effectLst>
        </p:spPr>
        <p:txBody>
          <a:bodyPr wrap="square">
            <a:spAutoFit/>
          </a:bodyPr>
          <a:lstStyle/>
          <a:p>
            <a:pPr algn="ctr"/>
            <a:r>
              <a:rPr lang="en-US" sz="3200" b="1" dirty="0" smtClean="0">
                <a:solidFill>
                  <a:srgbClr val="C00000"/>
                </a:solidFill>
                <a:latin typeface="Roboto" charset="0"/>
                <a:ea typeface="Roboto" charset="0"/>
                <a:cs typeface="Roboto" charset="0"/>
              </a:rPr>
              <a:t>APPLICATION </a:t>
            </a:r>
          </a:p>
          <a:p>
            <a:pPr algn="ctr"/>
            <a:r>
              <a:rPr lang="en-US" sz="3200" b="1" dirty="0" smtClean="0">
                <a:solidFill>
                  <a:srgbClr val="C00000"/>
                </a:solidFill>
                <a:latin typeface="Roboto" charset="0"/>
                <a:ea typeface="Roboto" charset="0"/>
                <a:cs typeface="Roboto" charset="0"/>
              </a:rPr>
              <a:t>HELL</a:t>
            </a:r>
            <a:endParaRPr lang="en-US" sz="3200" dirty="0">
              <a:solidFill>
                <a:srgbClr val="C00000"/>
              </a:solidFill>
              <a:latin typeface="Roboto" charset="0"/>
              <a:ea typeface="Roboto" charset="0"/>
              <a:cs typeface="Roboto" charset="0"/>
            </a:endParaRPr>
          </a:p>
        </p:txBody>
      </p:sp>
      <p:sp>
        <p:nvSpPr>
          <p:cNvPr id="59" name="Rectangle 58"/>
          <p:cNvSpPr/>
          <p:nvPr/>
        </p:nvSpPr>
        <p:spPr>
          <a:xfrm>
            <a:off x="9361457" y="2976245"/>
            <a:ext cx="2201705" cy="461665"/>
          </a:xfrm>
          <a:prstGeom prst="rect">
            <a:avLst/>
          </a:prstGeom>
          <a:effectLst>
            <a:outerShdw blurRad="50800" dist="76200" dir="2700000" algn="tl" rotWithShape="0">
              <a:prstClr val="black">
                <a:alpha val="40000"/>
              </a:prstClr>
            </a:outerShdw>
          </a:effectLst>
        </p:spPr>
        <p:txBody>
          <a:bodyPr wrap="square">
            <a:spAutoFit/>
          </a:bodyPr>
          <a:lstStyle/>
          <a:p>
            <a:r>
              <a:rPr lang="en-US" sz="2400" b="1" dirty="0" smtClean="0">
                <a:solidFill>
                  <a:schemeClr val="bg1"/>
                </a:solidFill>
                <a:latin typeface="Roboto" charset="0"/>
                <a:ea typeface="Roboto" charset="0"/>
                <a:cs typeface="Roboto" charset="0"/>
              </a:rPr>
              <a:t>Data Science?</a:t>
            </a:r>
            <a:endParaRPr lang="en-US" sz="2400" b="1" dirty="0">
              <a:solidFill>
                <a:schemeClr val="bg1"/>
              </a:solidFill>
              <a:latin typeface="Roboto" charset="0"/>
              <a:ea typeface="Roboto" charset="0"/>
              <a:cs typeface="Roboto" charset="0"/>
            </a:endParaRPr>
          </a:p>
        </p:txBody>
      </p:sp>
      <p:sp>
        <p:nvSpPr>
          <p:cNvPr id="61" name="Down Arrow 60"/>
          <p:cNvSpPr/>
          <p:nvPr/>
        </p:nvSpPr>
        <p:spPr>
          <a:xfrm>
            <a:off x="10351528" y="2648506"/>
            <a:ext cx="223310" cy="223618"/>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Down Arrow 61"/>
          <p:cNvSpPr/>
          <p:nvPr/>
        </p:nvSpPr>
        <p:spPr>
          <a:xfrm>
            <a:off x="10331476" y="3648464"/>
            <a:ext cx="223310" cy="223618"/>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Down Arrow 62"/>
          <p:cNvSpPr/>
          <p:nvPr/>
        </p:nvSpPr>
        <p:spPr>
          <a:xfrm>
            <a:off x="11341043" y="3648464"/>
            <a:ext cx="223310" cy="223618"/>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Down Arrow 63"/>
          <p:cNvSpPr/>
          <p:nvPr/>
        </p:nvSpPr>
        <p:spPr>
          <a:xfrm>
            <a:off x="9342642" y="3640139"/>
            <a:ext cx="223310" cy="223618"/>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9768776" y="6367223"/>
            <a:ext cx="1446155" cy="369332"/>
          </a:xfrm>
          <a:prstGeom prst="rect">
            <a:avLst/>
          </a:prstGeom>
        </p:spPr>
        <p:txBody>
          <a:bodyPr wrap="square">
            <a:spAutoFit/>
          </a:bodyPr>
          <a:lstStyle/>
          <a:p>
            <a:pPr algn="ctr"/>
            <a:r>
              <a:rPr lang="en-US" b="1" smtClean="0">
                <a:solidFill>
                  <a:schemeClr val="bg1"/>
                </a:solidFill>
                <a:latin typeface="Roboto" charset="0"/>
                <a:ea typeface="Roboto" charset="0"/>
                <a:cs typeface="Roboto" charset="0"/>
              </a:rPr>
              <a:t>Industry</a:t>
            </a:r>
            <a:endParaRPr lang="en-US" b="1" dirty="0">
              <a:solidFill>
                <a:schemeClr val="bg1"/>
              </a:solidFill>
              <a:latin typeface="Roboto" charset="0"/>
              <a:ea typeface="Roboto" charset="0"/>
              <a:cs typeface="Roboto" charset="0"/>
            </a:endParaRPr>
          </a:p>
        </p:txBody>
      </p:sp>
      <p:sp>
        <p:nvSpPr>
          <p:cNvPr id="68" name="Rectangle 67"/>
          <p:cNvSpPr/>
          <p:nvPr/>
        </p:nvSpPr>
        <p:spPr>
          <a:xfrm>
            <a:off x="9904199" y="2175053"/>
            <a:ext cx="1116220" cy="369332"/>
          </a:xfrm>
          <a:prstGeom prst="rect">
            <a:avLst/>
          </a:prstGeom>
        </p:spPr>
        <p:txBody>
          <a:bodyPr wrap="square">
            <a:spAutoFit/>
          </a:bodyPr>
          <a:lstStyle/>
          <a:p>
            <a:pPr>
              <a:buFont typeface="Arial" charset="0"/>
              <a:buChar char="•"/>
            </a:pPr>
            <a:r>
              <a:rPr lang="en-US" b="1" smtClean="0">
                <a:solidFill>
                  <a:schemeClr val="bg1"/>
                </a:solidFill>
                <a:latin typeface="Roboto" charset="0"/>
                <a:ea typeface="Roboto" charset="0"/>
                <a:cs typeface="Roboto" charset="0"/>
              </a:rPr>
              <a:t>Resume</a:t>
            </a:r>
            <a:endParaRPr lang="en-US" b="1" dirty="0">
              <a:solidFill>
                <a:schemeClr val="bg1"/>
              </a:solidFill>
              <a:latin typeface="Roboto" charset="0"/>
              <a:ea typeface="Roboto" charset="0"/>
              <a:cs typeface="Roboto" charset="0"/>
            </a:endParaRPr>
          </a:p>
        </p:txBody>
      </p:sp>
    </p:spTree>
    <p:extLst>
      <p:ext uri="{BB962C8B-B14F-4D97-AF65-F5344CB8AC3E}">
        <p14:creationId xmlns:p14="http://schemas.microsoft.com/office/powerpoint/2010/main" val="9315160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a:srcRect t="4643" b="42645"/>
          <a:stretch/>
        </p:blipFill>
        <p:spPr>
          <a:xfrm>
            <a:off x="1202607" y="3243072"/>
            <a:ext cx="9786786" cy="3614928"/>
          </a:xfrm>
          <a:prstGeom prst="rect">
            <a:avLst/>
          </a:prstGeom>
        </p:spPr>
      </p:pic>
      <p:sp>
        <p:nvSpPr>
          <p:cNvPr id="10" name="Rectangle 9"/>
          <p:cNvSpPr/>
          <p:nvPr/>
        </p:nvSpPr>
        <p:spPr>
          <a:xfrm>
            <a:off x="0" y="3387916"/>
            <a:ext cx="12192000" cy="3470084"/>
          </a:xfrm>
          <a:prstGeom prst="rect">
            <a:avLst/>
          </a:prstGeom>
          <a:solidFill>
            <a:schemeClr val="tx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675337" y="3753676"/>
            <a:ext cx="1377696" cy="1377696"/>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Job Website</a:t>
            </a:r>
            <a:endParaRPr lang="en-US" sz="1600" dirty="0"/>
          </a:p>
        </p:txBody>
      </p:sp>
      <p:sp>
        <p:nvSpPr>
          <p:cNvPr id="2" name="Title 1"/>
          <p:cNvSpPr>
            <a:spLocks noGrp="1"/>
          </p:cNvSpPr>
          <p:nvPr>
            <p:ph type="title"/>
          </p:nvPr>
        </p:nvSpPr>
        <p:spPr>
          <a:xfrm>
            <a:off x="827611" y="389823"/>
            <a:ext cx="10515600" cy="1325563"/>
          </a:xfrm>
        </p:spPr>
        <p:txBody>
          <a:bodyPr/>
          <a:lstStyle/>
          <a:p>
            <a:r>
              <a:rPr lang="en-US" b="1" dirty="0" smtClean="0"/>
              <a:t>Problem Statement</a:t>
            </a:r>
            <a:endParaRPr lang="en-US" b="1" dirty="0"/>
          </a:p>
        </p:txBody>
      </p:sp>
      <p:sp>
        <p:nvSpPr>
          <p:cNvPr id="3" name="Content Placeholder 2"/>
          <p:cNvSpPr>
            <a:spLocks noGrp="1"/>
          </p:cNvSpPr>
          <p:nvPr>
            <p:ph idx="1"/>
          </p:nvPr>
        </p:nvSpPr>
        <p:spPr>
          <a:xfrm>
            <a:off x="838200" y="1777919"/>
            <a:ext cx="10515600" cy="1562291"/>
          </a:xfrm>
        </p:spPr>
        <p:txBody>
          <a:bodyPr/>
          <a:lstStyle/>
          <a:p>
            <a:r>
              <a:rPr lang="en-US" dirty="0" smtClean="0"/>
              <a:t>Can job postings be used to </a:t>
            </a:r>
            <a:r>
              <a:rPr lang="en-US" b="1" dirty="0" smtClean="0"/>
              <a:t>predict job titles</a:t>
            </a:r>
            <a:r>
              <a:rPr lang="en-US" dirty="0" smtClean="0"/>
              <a:t>?</a:t>
            </a:r>
          </a:p>
          <a:p>
            <a:r>
              <a:rPr lang="en-US" dirty="0" smtClean="0"/>
              <a:t>Can data science help us apply to jobs?</a:t>
            </a:r>
          </a:p>
          <a:p>
            <a:r>
              <a:rPr lang="en-US" dirty="0" smtClean="0"/>
              <a:t>What can job postings tell us about the Data Science Industry?</a:t>
            </a:r>
          </a:p>
        </p:txBody>
      </p:sp>
      <p:sp>
        <p:nvSpPr>
          <p:cNvPr id="6" name="Oval 5"/>
          <p:cNvSpPr/>
          <p:nvPr/>
        </p:nvSpPr>
        <p:spPr>
          <a:xfrm>
            <a:off x="2767584" y="4437031"/>
            <a:ext cx="1377696" cy="1377696"/>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Referral</a:t>
            </a:r>
          </a:p>
          <a:p>
            <a:pPr algn="ctr"/>
            <a:r>
              <a:rPr lang="en-US" sz="1600" dirty="0" smtClean="0"/>
              <a:t>Company</a:t>
            </a:r>
            <a:endParaRPr lang="en-US" sz="1600" dirty="0"/>
          </a:p>
        </p:txBody>
      </p:sp>
      <p:sp>
        <p:nvSpPr>
          <p:cNvPr id="5" name="Oval 4"/>
          <p:cNvSpPr/>
          <p:nvPr/>
        </p:nvSpPr>
        <p:spPr>
          <a:xfrm>
            <a:off x="2078736" y="5349669"/>
            <a:ext cx="1377696" cy="1377696"/>
          </a:xfrm>
          <a:prstGeom prst="ellipse">
            <a:avLst/>
          </a:prstGeom>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Company Websites</a:t>
            </a:r>
            <a:endParaRPr lang="en-US" sz="1600" dirty="0"/>
          </a:p>
        </p:txBody>
      </p:sp>
      <p:sp>
        <p:nvSpPr>
          <p:cNvPr id="8" name="Right Arrow 7"/>
          <p:cNvSpPr/>
          <p:nvPr/>
        </p:nvSpPr>
        <p:spPr>
          <a:xfrm>
            <a:off x="4331383" y="4765612"/>
            <a:ext cx="1121664" cy="521938"/>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0" name="Group 129"/>
          <p:cNvGrpSpPr/>
          <p:nvPr/>
        </p:nvGrpSpPr>
        <p:grpSpPr>
          <a:xfrm>
            <a:off x="5542489" y="5331701"/>
            <a:ext cx="1137501" cy="1278903"/>
            <a:chOff x="5554681" y="4270997"/>
            <a:chExt cx="1137501" cy="1278903"/>
          </a:xfrm>
        </p:grpSpPr>
        <p:grpSp>
          <p:nvGrpSpPr>
            <p:cNvPr id="11" name="Group 10"/>
            <p:cNvGrpSpPr/>
            <p:nvPr/>
          </p:nvGrpSpPr>
          <p:grpSpPr>
            <a:xfrm>
              <a:off x="5554681" y="4270997"/>
              <a:ext cx="527901" cy="669303"/>
              <a:chOff x="9197912" y="3969003"/>
              <a:chExt cx="527901" cy="669303"/>
            </a:xfrm>
          </p:grpSpPr>
          <p:sp>
            <p:nvSpPr>
              <p:cNvPr id="12" name="Rectangle 11"/>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5707081" y="4423397"/>
              <a:ext cx="527901" cy="669303"/>
              <a:chOff x="9197912" y="3969003"/>
              <a:chExt cx="527901" cy="669303"/>
            </a:xfrm>
          </p:grpSpPr>
          <p:sp>
            <p:nvSpPr>
              <p:cNvPr id="26" name="Rectangle 25"/>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2" name="Group 31"/>
            <p:cNvGrpSpPr/>
            <p:nvPr/>
          </p:nvGrpSpPr>
          <p:grpSpPr>
            <a:xfrm>
              <a:off x="5859481" y="4575797"/>
              <a:ext cx="527901" cy="669303"/>
              <a:chOff x="9197912" y="3969003"/>
              <a:chExt cx="527901" cy="669303"/>
            </a:xfrm>
          </p:grpSpPr>
          <p:sp>
            <p:nvSpPr>
              <p:cNvPr id="33" name="Rectangle 32"/>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Connector 33"/>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9" name="Group 38"/>
            <p:cNvGrpSpPr/>
            <p:nvPr/>
          </p:nvGrpSpPr>
          <p:grpSpPr>
            <a:xfrm>
              <a:off x="6011881" y="4728197"/>
              <a:ext cx="527901" cy="669303"/>
              <a:chOff x="9197912" y="3969003"/>
              <a:chExt cx="527901" cy="669303"/>
            </a:xfrm>
          </p:grpSpPr>
          <p:sp>
            <p:nvSpPr>
              <p:cNvPr id="40" name="Rectangle 39"/>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Connector 40"/>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6164281" y="4880597"/>
              <a:ext cx="527901" cy="669303"/>
              <a:chOff x="9197912" y="3969003"/>
              <a:chExt cx="527901" cy="669303"/>
            </a:xfrm>
          </p:grpSpPr>
          <p:sp>
            <p:nvSpPr>
              <p:cNvPr id="47" name="Rectangle 46"/>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203" name="Group 202"/>
          <p:cNvGrpSpPr/>
          <p:nvPr/>
        </p:nvGrpSpPr>
        <p:grpSpPr>
          <a:xfrm>
            <a:off x="5542489" y="4534977"/>
            <a:ext cx="1137501" cy="1278903"/>
            <a:chOff x="5554681" y="4270997"/>
            <a:chExt cx="1137501" cy="1278903"/>
          </a:xfrm>
        </p:grpSpPr>
        <p:grpSp>
          <p:nvGrpSpPr>
            <p:cNvPr id="204" name="Group 203"/>
            <p:cNvGrpSpPr/>
            <p:nvPr/>
          </p:nvGrpSpPr>
          <p:grpSpPr>
            <a:xfrm>
              <a:off x="5554681" y="4270997"/>
              <a:ext cx="527901" cy="669303"/>
              <a:chOff x="9197912" y="3969003"/>
              <a:chExt cx="527901" cy="669303"/>
            </a:xfrm>
          </p:grpSpPr>
          <p:sp>
            <p:nvSpPr>
              <p:cNvPr id="233" name="Rectangle 232"/>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4" name="Straight Connector 233"/>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05" name="Group 204"/>
            <p:cNvGrpSpPr/>
            <p:nvPr/>
          </p:nvGrpSpPr>
          <p:grpSpPr>
            <a:xfrm>
              <a:off x="5707081" y="4423397"/>
              <a:ext cx="527901" cy="669303"/>
              <a:chOff x="9197912" y="3969003"/>
              <a:chExt cx="527901" cy="669303"/>
            </a:xfrm>
          </p:grpSpPr>
          <p:sp>
            <p:nvSpPr>
              <p:cNvPr id="227" name="Rectangle 226"/>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8" name="Straight Connector 227"/>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06" name="Group 205"/>
            <p:cNvGrpSpPr/>
            <p:nvPr/>
          </p:nvGrpSpPr>
          <p:grpSpPr>
            <a:xfrm>
              <a:off x="5859481" y="4575797"/>
              <a:ext cx="527901" cy="669303"/>
              <a:chOff x="9197912" y="3969003"/>
              <a:chExt cx="527901" cy="669303"/>
            </a:xfrm>
          </p:grpSpPr>
          <p:sp>
            <p:nvSpPr>
              <p:cNvPr id="221" name="Rectangle 220"/>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2" name="Straight Connector 221"/>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07" name="Group 206"/>
            <p:cNvGrpSpPr/>
            <p:nvPr/>
          </p:nvGrpSpPr>
          <p:grpSpPr>
            <a:xfrm>
              <a:off x="6011881" y="4728197"/>
              <a:ext cx="527901" cy="669303"/>
              <a:chOff x="9197912" y="3969003"/>
              <a:chExt cx="527901" cy="669303"/>
            </a:xfrm>
          </p:grpSpPr>
          <p:sp>
            <p:nvSpPr>
              <p:cNvPr id="215" name="Rectangle 214"/>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6" name="Straight Connector 215"/>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08" name="Group 207"/>
            <p:cNvGrpSpPr/>
            <p:nvPr/>
          </p:nvGrpSpPr>
          <p:grpSpPr>
            <a:xfrm>
              <a:off x="6164281" y="4880597"/>
              <a:ext cx="527901" cy="669303"/>
              <a:chOff x="9197912" y="3969003"/>
              <a:chExt cx="527901" cy="669303"/>
            </a:xfrm>
          </p:grpSpPr>
          <p:sp>
            <p:nvSpPr>
              <p:cNvPr id="209" name="Rectangle 208"/>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0" name="Straight Connector 209"/>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239" name="Group 238"/>
          <p:cNvGrpSpPr/>
          <p:nvPr/>
        </p:nvGrpSpPr>
        <p:grpSpPr>
          <a:xfrm>
            <a:off x="5516661" y="3714584"/>
            <a:ext cx="1137501" cy="1278903"/>
            <a:chOff x="5554681" y="4270997"/>
            <a:chExt cx="1137501" cy="1278903"/>
          </a:xfrm>
        </p:grpSpPr>
        <p:grpSp>
          <p:nvGrpSpPr>
            <p:cNvPr id="240" name="Group 239"/>
            <p:cNvGrpSpPr/>
            <p:nvPr/>
          </p:nvGrpSpPr>
          <p:grpSpPr>
            <a:xfrm>
              <a:off x="5554681" y="4270997"/>
              <a:ext cx="527901" cy="669303"/>
              <a:chOff x="9197912" y="3969003"/>
              <a:chExt cx="527901" cy="669303"/>
            </a:xfrm>
          </p:grpSpPr>
          <p:sp>
            <p:nvSpPr>
              <p:cNvPr id="269" name="Rectangle 268"/>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0" name="Straight Connector 269"/>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41" name="Group 240"/>
            <p:cNvGrpSpPr/>
            <p:nvPr/>
          </p:nvGrpSpPr>
          <p:grpSpPr>
            <a:xfrm>
              <a:off x="5707081" y="4423397"/>
              <a:ext cx="527901" cy="669303"/>
              <a:chOff x="9197912" y="3969003"/>
              <a:chExt cx="527901" cy="669303"/>
            </a:xfrm>
          </p:grpSpPr>
          <p:sp>
            <p:nvSpPr>
              <p:cNvPr id="263" name="Rectangle 262"/>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4" name="Straight Connector 263"/>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42" name="Group 241"/>
            <p:cNvGrpSpPr/>
            <p:nvPr/>
          </p:nvGrpSpPr>
          <p:grpSpPr>
            <a:xfrm>
              <a:off x="5859481" y="4575797"/>
              <a:ext cx="527901" cy="669303"/>
              <a:chOff x="9197912" y="3969003"/>
              <a:chExt cx="527901" cy="669303"/>
            </a:xfrm>
          </p:grpSpPr>
          <p:sp>
            <p:nvSpPr>
              <p:cNvPr id="257" name="Rectangle 256"/>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8" name="Straight Connector 257"/>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43" name="Group 242"/>
            <p:cNvGrpSpPr/>
            <p:nvPr/>
          </p:nvGrpSpPr>
          <p:grpSpPr>
            <a:xfrm>
              <a:off x="6011881" y="4728197"/>
              <a:ext cx="527901" cy="669303"/>
              <a:chOff x="9197912" y="3969003"/>
              <a:chExt cx="527901" cy="669303"/>
            </a:xfrm>
          </p:grpSpPr>
          <p:sp>
            <p:nvSpPr>
              <p:cNvPr id="251" name="Rectangle 250"/>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2" name="Straight Connector 251"/>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44" name="Group 243"/>
            <p:cNvGrpSpPr/>
            <p:nvPr/>
          </p:nvGrpSpPr>
          <p:grpSpPr>
            <a:xfrm>
              <a:off x="6164281" y="4880597"/>
              <a:ext cx="527901" cy="669303"/>
              <a:chOff x="9197912" y="3969003"/>
              <a:chExt cx="527901" cy="669303"/>
            </a:xfrm>
          </p:grpSpPr>
          <p:sp>
            <p:nvSpPr>
              <p:cNvPr id="245" name="Rectangle 244"/>
              <p:cNvSpPr/>
              <p:nvPr/>
            </p:nvSpPr>
            <p:spPr>
              <a:xfrm>
                <a:off x="9197912" y="3969003"/>
                <a:ext cx="527901" cy="669303"/>
              </a:xfrm>
              <a:prstGeom prst="rect">
                <a:avLst/>
              </a:prstGeom>
              <a:solidFill>
                <a:schemeClr val="bg1"/>
              </a:solidFill>
              <a:ln w="38100">
                <a:solidFill>
                  <a:srgbClr val="007F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6" name="Straight Connector 245"/>
              <p:cNvCxnSpPr/>
              <p:nvPr/>
            </p:nvCxnSpPr>
            <p:spPr>
              <a:xfrm>
                <a:off x="9329396" y="421771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a:off x="9329396" y="430490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9329396" y="4410960"/>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a:off x="9329396" y="4111658"/>
                <a:ext cx="27436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a:off x="9329396" y="4517011"/>
                <a:ext cx="274361" cy="0"/>
              </a:xfrm>
              <a:prstGeom prst="line">
                <a:avLst/>
              </a:prstGeom>
            </p:spPr>
            <p:style>
              <a:lnRef idx="1">
                <a:schemeClr val="accent1"/>
              </a:lnRef>
              <a:fillRef idx="0">
                <a:schemeClr val="accent1"/>
              </a:fillRef>
              <a:effectRef idx="0">
                <a:schemeClr val="accent1"/>
              </a:effectRef>
              <a:fontRef idx="minor">
                <a:schemeClr val="tx1"/>
              </a:fontRef>
            </p:style>
          </p:cxnSp>
        </p:grpSp>
      </p:grpSp>
      <p:sp>
        <p:nvSpPr>
          <p:cNvPr id="275" name="Oval 274"/>
          <p:cNvSpPr/>
          <p:nvPr/>
        </p:nvSpPr>
        <p:spPr>
          <a:xfrm>
            <a:off x="9023087" y="3725580"/>
            <a:ext cx="1377696" cy="1377696"/>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Data Scientist</a:t>
            </a:r>
            <a:endParaRPr lang="en-US" sz="1600" dirty="0"/>
          </a:p>
        </p:txBody>
      </p:sp>
      <p:sp>
        <p:nvSpPr>
          <p:cNvPr id="276" name="Oval 275"/>
          <p:cNvSpPr/>
          <p:nvPr/>
        </p:nvSpPr>
        <p:spPr>
          <a:xfrm>
            <a:off x="8383007" y="4535328"/>
            <a:ext cx="1377696" cy="1377696"/>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Data Engineer</a:t>
            </a:r>
            <a:endParaRPr lang="en-US" sz="1600" dirty="0"/>
          </a:p>
        </p:txBody>
      </p:sp>
      <p:sp>
        <p:nvSpPr>
          <p:cNvPr id="277" name="Oval 276"/>
          <p:cNvSpPr/>
          <p:nvPr/>
        </p:nvSpPr>
        <p:spPr>
          <a:xfrm>
            <a:off x="9632687" y="4515432"/>
            <a:ext cx="1377696" cy="1377696"/>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Data</a:t>
            </a:r>
          </a:p>
          <a:p>
            <a:pPr algn="ctr"/>
            <a:r>
              <a:rPr lang="en-US" sz="1600" dirty="0" smtClean="0"/>
              <a:t>Analyst</a:t>
            </a:r>
            <a:endParaRPr lang="en-US" sz="1600" dirty="0"/>
          </a:p>
        </p:txBody>
      </p:sp>
      <p:sp>
        <p:nvSpPr>
          <p:cNvPr id="281" name="Oval 280"/>
          <p:cNvSpPr/>
          <p:nvPr/>
        </p:nvSpPr>
        <p:spPr>
          <a:xfrm>
            <a:off x="8074940" y="5518720"/>
            <a:ext cx="1053030" cy="1053030"/>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smtClean="0"/>
              <a:t>?</a:t>
            </a:r>
            <a:endParaRPr lang="en-US" sz="1600" dirty="0"/>
          </a:p>
        </p:txBody>
      </p:sp>
      <p:sp>
        <p:nvSpPr>
          <p:cNvPr id="282" name="Oval 281"/>
          <p:cNvSpPr/>
          <p:nvPr/>
        </p:nvSpPr>
        <p:spPr>
          <a:xfrm>
            <a:off x="10134122" y="3617774"/>
            <a:ext cx="1053030" cy="1053030"/>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smtClean="0"/>
              <a:t>?</a:t>
            </a:r>
            <a:endParaRPr lang="en-US" sz="1600" dirty="0"/>
          </a:p>
        </p:txBody>
      </p:sp>
      <p:sp>
        <p:nvSpPr>
          <p:cNvPr id="283" name="Oval 282"/>
          <p:cNvSpPr/>
          <p:nvPr/>
        </p:nvSpPr>
        <p:spPr>
          <a:xfrm>
            <a:off x="8626386" y="3407812"/>
            <a:ext cx="763972" cy="763972"/>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smtClean="0"/>
              <a:t>?</a:t>
            </a:r>
            <a:endParaRPr lang="en-US" sz="1600" dirty="0"/>
          </a:p>
        </p:txBody>
      </p:sp>
      <p:sp>
        <p:nvSpPr>
          <p:cNvPr id="284" name="Oval 283"/>
          <p:cNvSpPr/>
          <p:nvPr/>
        </p:nvSpPr>
        <p:spPr>
          <a:xfrm>
            <a:off x="10839766" y="5024929"/>
            <a:ext cx="763972" cy="763972"/>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smtClean="0"/>
              <a:t>?</a:t>
            </a:r>
            <a:endParaRPr lang="en-US" sz="1600" dirty="0"/>
          </a:p>
        </p:txBody>
      </p:sp>
      <p:sp>
        <p:nvSpPr>
          <p:cNvPr id="285" name="Right Arrow 284"/>
          <p:cNvSpPr/>
          <p:nvPr/>
        </p:nvSpPr>
        <p:spPr>
          <a:xfrm>
            <a:off x="6948634" y="4794655"/>
            <a:ext cx="1121664" cy="521938"/>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TextBox 285"/>
          <p:cNvSpPr txBox="1"/>
          <p:nvPr/>
        </p:nvSpPr>
        <p:spPr>
          <a:xfrm>
            <a:off x="9342119" y="6085563"/>
            <a:ext cx="2544480" cy="646331"/>
          </a:xfrm>
          <a:prstGeom prst="rect">
            <a:avLst/>
          </a:prstGeom>
          <a:solidFill>
            <a:schemeClr val="tx1">
              <a:alpha val="38000"/>
            </a:schemeClr>
          </a:solidFill>
          <a:ln>
            <a:noFill/>
          </a:ln>
        </p:spPr>
        <p:txBody>
          <a:bodyPr wrap="square" rtlCol="0">
            <a:spAutoFit/>
          </a:bodyPr>
          <a:lstStyle/>
          <a:p>
            <a:r>
              <a:rPr lang="en-US" dirty="0" smtClean="0">
                <a:solidFill>
                  <a:schemeClr val="bg1"/>
                </a:solidFill>
              </a:rPr>
              <a:t>How does Data Science look in industry?</a:t>
            </a:r>
            <a:endParaRPr lang="en-US" dirty="0">
              <a:solidFill>
                <a:schemeClr val="bg1"/>
              </a:solidFill>
            </a:endParaRPr>
          </a:p>
        </p:txBody>
      </p:sp>
      <p:sp>
        <p:nvSpPr>
          <p:cNvPr id="287" name="TextBox 286"/>
          <p:cNvSpPr txBox="1"/>
          <p:nvPr/>
        </p:nvSpPr>
        <p:spPr>
          <a:xfrm>
            <a:off x="3981569" y="3595224"/>
            <a:ext cx="1539930" cy="923330"/>
          </a:xfrm>
          <a:prstGeom prst="rect">
            <a:avLst/>
          </a:prstGeom>
          <a:solidFill>
            <a:schemeClr val="tx1">
              <a:alpha val="38000"/>
            </a:schemeClr>
          </a:solidFill>
          <a:ln>
            <a:noFill/>
          </a:ln>
        </p:spPr>
        <p:txBody>
          <a:bodyPr wrap="square" rtlCol="0">
            <a:spAutoFit/>
          </a:bodyPr>
          <a:lstStyle/>
          <a:p>
            <a:r>
              <a:rPr lang="en-US" dirty="0" err="1" smtClean="0">
                <a:solidFill>
                  <a:schemeClr val="bg1"/>
                </a:solidFill>
              </a:rPr>
              <a:t>Webscraping</a:t>
            </a:r>
            <a:endParaRPr lang="en-US" dirty="0" smtClean="0">
              <a:solidFill>
                <a:schemeClr val="bg1"/>
              </a:solidFill>
            </a:endParaRPr>
          </a:p>
          <a:p>
            <a:r>
              <a:rPr lang="en-US" dirty="0" smtClean="0">
                <a:solidFill>
                  <a:schemeClr val="bg1"/>
                </a:solidFill>
              </a:rPr>
              <a:t>Job Postings </a:t>
            </a:r>
          </a:p>
          <a:p>
            <a:r>
              <a:rPr lang="en-US" dirty="0" smtClean="0">
                <a:solidFill>
                  <a:schemeClr val="bg1"/>
                </a:solidFill>
              </a:rPr>
              <a:t>From the web</a:t>
            </a:r>
            <a:endParaRPr lang="en-US" dirty="0">
              <a:solidFill>
                <a:schemeClr val="bg1"/>
              </a:solidFill>
            </a:endParaRPr>
          </a:p>
        </p:txBody>
      </p:sp>
      <p:sp>
        <p:nvSpPr>
          <p:cNvPr id="288" name="TextBox 287"/>
          <p:cNvSpPr txBox="1"/>
          <p:nvPr/>
        </p:nvSpPr>
        <p:spPr>
          <a:xfrm>
            <a:off x="6788326" y="3643466"/>
            <a:ext cx="1361971" cy="646331"/>
          </a:xfrm>
          <a:prstGeom prst="rect">
            <a:avLst/>
          </a:prstGeom>
          <a:solidFill>
            <a:schemeClr val="tx1">
              <a:alpha val="38000"/>
            </a:schemeClr>
          </a:solidFill>
          <a:ln>
            <a:noFill/>
          </a:ln>
        </p:spPr>
        <p:txBody>
          <a:bodyPr wrap="square" rtlCol="0">
            <a:spAutoFit/>
          </a:bodyPr>
          <a:lstStyle/>
          <a:p>
            <a:r>
              <a:rPr lang="en-US" dirty="0" smtClean="0">
                <a:solidFill>
                  <a:schemeClr val="bg1"/>
                </a:solidFill>
              </a:rPr>
              <a:t>NLP + Data Science</a:t>
            </a:r>
            <a:endParaRPr lang="en-US" dirty="0">
              <a:solidFill>
                <a:schemeClr val="bg1"/>
              </a:solidFill>
            </a:endParaRPr>
          </a:p>
        </p:txBody>
      </p:sp>
    </p:spTree>
    <p:extLst>
      <p:ext uri="{BB962C8B-B14F-4D97-AF65-F5344CB8AC3E}">
        <p14:creationId xmlns:p14="http://schemas.microsoft.com/office/powerpoint/2010/main" val="12709421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1690688"/>
            <a:ext cx="12192000" cy="480764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b="1" dirty="0" smtClean="0"/>
              <a:t>Feature Extraction from Text</a:t>
            </a:r>
            <a:endParaRPr lang="en-US" b="1" dirty="0"/>
          </a:p>
        </p:txBody>
      </p:sp>
      <p:sp>
        <p:nvSpPr>
          <p:cNvPr id="3" name="Content Placeholder 2"/>
          <p:cNvSpPr>
            <a:spLocks noGrp="1"/>
          </p:cNvSpPr>
          <p:nvPr>
            <p:ph idx="1"/>
          </p:nvPr>
        </p:nvSpPr>
        <p:spPr/>
        <p:txBody>
          <a:bodyPr/>
          <a:lstStyle/>
          <a:p>
            <a:endParaRPr lang="en-US" dirty="0"/>
          </a:p>
        </p:txBody>
      </p:sp>
      <p:sp>
        <p:nvSpPr>
          <p:cNvPr id="4" name="TextBox 3"/>
          <p:cNvSpPr txBox="1"/>
          <p:nvPr/>
        </p:nvSpPr>
        <p:spPr>
          <a:xfrm>
            <a:off x="593889" y="1438114"/>
            <a:ext cx="4713403" cy="5262979"/>
          </a:xfrm>
          <a:prstGeom prst="rect">
            <a:avLst/>
          </a:prstGeom>
          <a:solidFill>
            <a:schemeClr val="bg1"/>
          </a:solidFill>
          <a:ln w="38100">
            <a:solidFill>
              <a:srgbClr val="007F70"/>
            </a:solidFill>
          </a:ln>
        </p:spPr>
        <p:txBody>
          <a:bodyPr wrap="square" rtlCol="0">
            <a:spAutoFit/>
          </a:bodyPr>
          <a:lstStyle/>
          <a:p>
            <a:pPr fontAlgn="base"/>
            <a:r>
              <a:rPr lang="en-US" sz="800" dirty="0" smtClean="0">
                <a:solidFill>
                  <a:schemeClr val="bg1">
                    <a:lumMod val="50000"/>
                  </a:schemeClr>
                </a:solidFill>
                <a:latin typeface="Roboto" charset="0"/>
                <a:ea typeface="Roboto" charset="0"/>
                <a:cs typeface="Roboto" charset="0"/>
              </a:rPr>
              <a:t>LinkedIn’s </a:t>
            </a:r>
            <a:r>
              <a:rPr lang="en-US" sz="800" dirty="0">
                <a:solidFill>
                  <a:schemeClr val="bg1">
                    <a:lumMod val="50000"/>
                  </a:schemeClr>
                </a:solidFill>
                <a:latin typeface="Roboto" charset="0"/>
                <a:ea typeface="Roboto" charset="0"/>
                <a:cs typeface="Roboto" charset="0"/>
              </a:rPr>
              <a:t>Business Analytics team uses data analysis to drive our monetization efforts. Our team is rapidly reinventing the way that proprietary data can drive sales / marketing efforts and product decisions. We now need a talented and driven team member to accelerate our efforts and be a major part of our data-centric culture. This person will work closely with marketing, engineering and data infrastructure team to prototype and develop scalable data-driven applications. A successful candidate will be both technically strong and business savvy, with a collaborative and resourceful style that’s contagious.</a:t>
            </a:r>
            <a:br>
              <a:rPr lang="en-US" sz="800" dirty="0">
                <a:solidFill>
                  <a:schemeClr val="bg1">
                    <a:lumMod val="50000"/>
                  </a:schemeClr>
                </a:solidFill>
                <a:latin typeface="Roboto" charset="0"/>
                <a:ea typeface="Roboto" charset="0"/>
                <a:cs typeface="Roboto" charset="0"/>
              </a:rPr>
            </a:br>
            <a:r>
              <a:rPr lang="en-US" sz="800" dirty="0">
                <a:solidFill>
                  <a:schemeClr val="bg1">
                    <a:lumMod val="50000"/>
                  </a:schemeClr>
                </a:solidFill>
                <a:latin typeface="Roboto" charset="0"/>
                <a:ea typeface="Roboto" charset="0"/>
                <a:cs typeface="Roboto" charset="0"/>
              </a:rPr>
              <a:t/>
            </a:r>
            <a:br>
              <a:rPr lang="en-US" sz="800" dirty="0">
                <a:solidFill>
                  <a:schemeClr val="bg1">
                    <a:lumMod val="50000"/>
                  </a:schemeClr>
                </a:solidFill>
                <a:latin typeface="Roboto" charset="0"/>
                <a:ea typeface="Roboto" charset="0"/>
                <a:cs typeface="Roboto" charset="0"/>
              </a:rPr>
            </a:br>
            <a:r>
              <a:rPr lang="en-US" sz="800" b="1" dirty="0">
                <a:solidFill>
                  <a:schemeClr val="bg1">
                    <a:lumMod val="50000"/>
                  </a:schemeClr>
                </a:solidFill>
                <a:latin typeface="Roboto" charset="0"/>
                <a:ea typeface="Roboto" charset="0"/>
                <a:cs typeface="Roboto" charset="0"/>
              </a:rPr>
              <a:t>Responsibilities:</a:t>
            </a:r>
            <a:br>
              <a:rPr lang="en-US" sz="800" b="1" dirty="0">
                <a:solidFill>
                  <a:schemeClr val="bg1">
                    <a:lumMod val="50000"/>
                  </a:schemeClr>
                </a:solidFill>
                <a:latin typeface="Roboto" charset="0"/>
                <a:ea typeface="Roboto" charset="0"/>
                <a:cs typeface="Roboto" charset="0"/>
              </a:rPr>
            </a:br>
            <a:r>
              <a:rPr lang="en-US" sz="800" dirty="0">
                <a:solidFill>
                  <a:schemeClr val="bg1">
                    <a:lumMod val="50000"/>
                  </a:schemeClr>
                </a:solidFill>
                <a:latin typeface="Roboto" charset="0"/>
                <a:ea typeface="Roboto" charset="0"/>
                <a:cs typeface="Roboto" charset="0"/>
              </a:rPr>
              <a:t>Overall, a highly driven, results-oriented, creative and nimble problem solver and a willingness to do “whatever it takes” to deliver business impact quickly. Ability to prioritize and set direction in a semi-chaotic fast moving environment</a:t>
            </a:r>
          </a:p>
          <a:p>
            <a:pPr fontAlgn="base"/>
            <a:r>
              <a:rPr lang="en-US" sz="800" dirty="0">
                <a:solidFill>
                  <a:schemeClr val="bg1">
                    <a:lumMod val="50000"/>
                  </a:schemeClr>
                </a:solidFill>
                <a:latin typeface="Roboto" charset="0"/>
                <a:ea typeface="Roboto" charset="0"/>
                <a:cs typeface="Roboto" charset="0"/>
              </a:rPr>
              <a:t>Work with a team of high-performing analytics professionals, Front-end engineers and data engineers to build scalable data applications</a:t>
            </a:r>
          </a:p>
          <a:p>
            <a:pPr fontAlgn="base"/>
            <a:r>
              <a:rPr lang="en-US" sz="800" dirty="0">
                <a:solidFill>
                  <a:schemeClr val="bg1">
                    <a:lumMod val="50000"/>
                  </a:schemeClr>
                </a:solidFill>
                <a:latin typeface="Roboto" charset="0"/>
                <a:ea typeface="Roboto" charset="0"/>
                <a:cs typeface="Roboto" charset="0"/>
              </a:rPr>
              <a:t>Propose venture ideas and quickly turn them into real-word prototype for validation</a:t>
            </a:r>
          </a:p>
          <a:p>
            <a:pPr fontAlgn="base"/>
            <a:r>
              <a:rPr lang="en-US" sz="800" dirty="0">
                <a:solidFill>
                  <a:schemeClr val="bg1">
                    <a:lumMod val="50000"/>
                  </a:schemeClr>
                </a:solidFill>
                <a:latin typeface="Roboto" charset="0"/>
                <a:ea typeface="Roboto" charset="0"/>
                <a:cs typeface="Roboto" charset="0"/>
              </a:rPr>
              <a:t>Create and share a strategic vision for the team. Build high-performance culture marked by fearlessness and hyper productivity</a:t>
            </a:r>
          </a:p>
          <a:p>
            <a:pPr fontAlgn="base"/>
            <a:r>
              <a:rPr lang="en-US" sz="800" dirty="0">
                <a:solidFill>
                  <a:schemeClr val="bg1">
                    <a:lumMod val="50000"/>
                  </a:schemeClr>
                </a:solidFill>
                <a:latin typeface="Roboto" charset="0"/>
                <a:ea typeface="Roboto" charset="0"/>
                <a:cs typeface="Roboto" charset="0"/>
              </a:rPr>
              <a:t>Effectively communicates complex analytics to broader audience in writing and presentation formats.</a:t>
            </a:r>
            <a:br>
              <a:rPr lang="en-US" sz="800" dirty="0">
                <a:solidFill>
                  <a:schemeClr val="bg1">
                    <a:lumMod val="50000"/>
                  </a:schemeClr>
                </a:solidFill>
                <a:latin typeface="Roboto" charset="0"/>
                <a:ea typeface="Roboto" charset="0"/>
                <a:cs typeface="Roboto" charset="0"/>
              </a:rPr>
            </a:br>
            <a:endParaRPr lang="en-US" sz="800" dirty="0">
              <a:solidFill>
                <a:schemeClr val="bg1">
                  <a:lumMod val="50000"/>
                </a:schemeClr>
              </a:solidFill>
              <a:latin typeface="Roboto" charset="0"/>
              <a:ea typeface="Roboto" charset="0"/>
              <a:cs typeface="Roboto" charset="0"/>
            </a:endParaRPr>
          </a:p>
          <a:p>
            <a:pPr fontAlgn="base"/>
            <a:r>
              <a:rPr lang="en-US" sz="800" b="1" dirty="0">
                <a:solidFill>
                  <a:schemeClr val="bg1">
                    <a:lumMod val="50000"/>
                  </a:schemeClr>
                </a:solidFill>
                <a:latin typeface="Roboto" charset="0"/>
                <a:ea typeface="Roboto" charset="0"/>
                <a:cs typeface="Roboto" charset="0"/>
              </a:rPr>
              <a:t>Basic Qualifications:</a:t>
            </a:r>
            <a:br>
              <a:rPr lang="en-US" sz="800" b="1" dirty="0">
                <a:solidFill>
                  <a:schemeClr val="bg1">
                    <a:lumMod val="50000"/>
                  </a:schemeClr>
                </a:solidFill>
                <a:latin typeface="Roboto" charset="0"/>
                <a:ea typeface="Roboto" charset="0"/>
                <a:cs typeface="Roboto" charset="0"/>
              </a:rPr>
            </a:br>
            <a:r>
              <a:rPr lang="en-US" sz="800" dirty="0">
                <a:solidFill>
                  <a:schemeClr val="bg1">
                    <a:lumMod val="50000"/>
                  </a:schemeClr>
                </a:solidFill>
                <a:latin typeface="Roboto" charset="0"/>
                <a:ea typeface="Roboto" charset="0"/>
                <a:cs typeface="Roboto" charset="0"/>
              </a:rPr>
              <a:t>Bachelors degree in a quantitative field such as Computer Science, Engineering, Operational Research, Statistics, Economics, etc.</a:t>
            </a:r>
          </a:p>
          <a:p>
            <a:pPr fontAlgn="base"/>
            <a:r>
              <a:rPr lang="en-US" sz="800" dirty="0">
                <a:solidFill>
                  <a:schemeClr val="bg1">
                    <a:lumMod val="50000"/>
                  </a:schemeClr>
                </a:solidFill>
                <a:latin typeface="Roboto" charset="0"/>
                <a:ea typeface="Roboto" charset="0"/>
                <a:cs typeface="Roboto" charset="0"/>
              </a:rPr>
              <a:t>3+ years' experience working in an Analytics, Data Science, or Engineering function</a:t>
            </a:r>
          </a:p>
          <a:p>
            <a:pPr fontAlgn="base"/>
            <a:r>
              <a:rPr lang="en-US" sz="800" dirty="0">
                <a:solidFill>
                  <a:schemeClr val="bg1">
                    <a:lumMod val="50000"/>
                  </a:schemeClr>
                </a:solidFill>
                <a:latin typeface="Roboto" charset="0"/>
                <a:ea typeface="Roboto" charset="0"/>
                <a:cs typeface="Roboto" charset="0"/>
              </a:rPr>
              <a:t>Experience using SQL</a:t>
            </a:r>
          </a:p>
          <a:p>
            <a:pPr fontAlgn="base"/>
            <a:r>
              <a:rPr lang="en-US" sz="800" dirty="0">
                <a:solidFill>
                  <a:schemeClr val="bg1">
                    <a:lumMod val="50000"/>
                  </a:schemeClr>
                </a:solidFill>
                <a:latin typeface="Roboto" charset="0"/>
                <a:ea typeface="Roboto" charset="0"/>
                <a:cs typeface="Roboto" charset="0"/>
              </a:rPr>
              <a:t>Experience coding in Python, Java, or equivalent</a:t>
            </a:r>
          </a:p>
          <a:p>
            <a:pPr fontAlgn="base"/>
            <a:r>
              <a:rPr lang="en-US" sz="800" dirty="0">
                <a:solidFill>
                  <a:schemeClr val="bg1">
                    <a:lumMod val="50000"/>
                  </a:schemeClr>
                </a:solidFill>
                <a:latin typeface="Roboto" charset="0"/>
                <a:ea typeface="Roboto" charset="0"/>
                <a:cs typeface="Roboto" charset="0"/>
              </a:rPr>
              <a:t>Experience communicating with non-technical colleagues</a:t>
            </a:r>
            <a:br>
              <a:rPr lang="en-US" sz="800" dirty="0">
                <a:solidFill>
                  <a:schemeClr val="bg1">
                    <a:lumMod val="50000"/>
                  </a:schemeClr>
                </a:solidFill>
                <a:latin typeface="Roboto" charset="0"/>
                <a:ea typeface="Roboto" charset="0"/>
                <a:cs typeface="Roboto" charset="0"/>
              </a:rPr>
            </a:br>
            <a:endParaRPr lang="en-US" sz="800" dirty="0">
              <a:solidFill>
                <a:schemeClr val="bg1">
                  <a:lumMod val="50000"/>
                </a:schemeClr>
              </a:solidFill>
              <a:latin typeface="Roboto" charset="0"/>
              <a:ea typeface="Roboto" charset="0"/>
              <a:cs typeface="Roboto" charset="0"/>
            </a:endParaRPr>
          </a:p>
          <a:p>
            <a:pPr fontAlgn="base"/>
            <a:r>
              <a:rPr lang="en-US" sz="800" b="1" dirty="0">
                <a:solidFill>
                  <a:schemeClr val="bg1">
                    <a:lumMod val="50000"/>
                  </a:schemeClr>
                </a:solidFill>
                <a:latin typeface="Roboto" charset="0"/>
                <a:ea typeface="Roboto" charset="0"/>
                <a:cs typeface="Roboto" charset="0"/>
              </a:rPr>
              <a:t>Highly Preferred Qualifications:</a:t>
            </a:r>
            <a:br>
              <a:rPr lang="en-US" sz="800" b="1" dirty="0">
                <a:solidFill>
                  <a:schemeClr val="bg1">
                    <a:lumMod val="50000"/>
                  </a:schemeClr>
                </a:solidFill>
                <a:latin typeface="Roboto" charset="0"/>
                <a:ea typeface="Roboto" charset="0"/>
                <a:cs typeface="Roboto" charset="0"/>
              </a:rPr>
            </a:br>
            <a:r>
              <a:rPr lang="en-US" sz="800" dirty="0">
                <a:solidFill>
                  <a:schemeClr val="bg1">
                    <a:lumMod val="50000"/>
                  </a:schemeClr>
                </a:solidFill>
                <a:latin typeface="Roboto" charset="0"/>
                <a:ea typeface="Roboto" charset="0"/>
                <a:cs typeface="Roboto" charset="0"/>
              </a:rPr>
              <a:t>Masters degree in a quantitative field such as Computer Science, Engineering, Operational Research, Statistics, Economics, etc.</a:t>
            </a:r>
          </a:p>
          <a:p>
            <a:pPr fontAlgn="base"/>
            <a:r>
              <a:rPr lang="en-US" sz="800" dirty="0">
                <a:solidFill>
                  <a:schemeClr val="bg1">
                    <a:lumMod val="50000"/>
                  </a:schemeClr>
                </a:solidFill>
                <a:latin typeface="Roboto" charset="0"/>
                <a:ea typeface="Roboto" charset="0"/>
                <a:cs typeface="Roboto" charset="0"/>
              </a:rPr>
              <a:t>5+ years’ experience working in an Analytics, Data Science or Engineering function</a:t>
            </a:r>
          </a:p>
          <a:p>
            <a:pPr fontAlgn="base"/>
            <a:r>
              <a:rPr lang="en-US" sz="800" dirty="0">
                <a:solidFill>
                  <a:schemeClr val="bg1">
                    <a:lumMod val="50000"/>
                  </a:schemeClr>
                </a:solidFill>
                <a:latin typeface="Roboto" charset="0"/>
                <a:ea typeface="Roboto" charset="0"/>
                <a:cs typeface="Roboto" charset="0"/>
              </a:rPr>
              <a:t>Experience working in the consumer web/internet domain</a:t>
            </a:r>
          </a:p>
          <a:p>
            <a:pPr fontAlgn="base"/>
            <a:r>
              <a:rPr lang="en-US" sz="800" dirty="0">
                <a:solidFill>
                  <a:schemeClr val="bg1">
                    <a:lumMod val="50000"/>
                  </a:schemeClr>
                </a:solidFill>
                <a:latin typeface="Roboto" charset="0"/>
                <a:ea typeface="Roboto" charset="0"/>
                <a:cs typeface="Roboto" charset="0"/>
              </a:rPr>
              <a:t>Experience with large-scale data on Hadoop</a:t>
            </a:r>
          </a:p>
          <a:p>
            <a:pPr fontAlgn="base"/>
            <a:r>
              <a:rPr lang="en-US" sz="800" dirty="0">
                <a:solidFill>
                  <a:schemeClr val="bg1">
                    <a:lumMod val="50000"/>
                  </a:schemeClr>
                </a:solidFill>
                <a:latin typeface="Roboto" charset="0"/>
                <a:ea typeface="Roboto" charset="0"/>
                <a:cs typeface="Roboto" charset="0"/>
              </a:rPr>
              <a:t>Web development experience (</a:t>
            </a:r>
            <a:r>
              <a:rPr lang="en-US" sz="800" dirty="0" err="1">
                <a:solidFill>
                  <a:schemeClr val="bg1">
                    <a:lumMod val="50000"/>
                  </a:schemeClr>
                </a:solidFill>
                <a:latin typeface="Roboto" charset="0"/>
                <a:ea typeface="Roboto" charset="0"/>
                <a:cs typeface="Roboto" charset="0"/>
              </a:rPr>
              <a:t>Javascript</a:t>
            </a:r>
            <a:r>
              <a:rPr lang="en-US" sz="800" dirty="0">
                <a:solidFill>
                  <a:schemeClr val="bg1">
                    <a:lumMod val="50000"/>
                  </a:schemeClr>
                </a:solidFill>
                <a:latin typeface="Roboto" charset="0"/>
                <a:ea typeface="Roboto" charset="0"/>
                <a:cs typeface="Roboto" charset="0"/>
              </a:rPr>
              <a:t>/CSS/HTML/D3/</a:t>
            </a:r>
            <a:r>
              <a:rPr lang="en-US" sz="800" dirty="0" err="1">
                <a:solidFill>
                  <a:schemeClr val="bg1">
                    <a:lumMod val="50000"/>
                  </a:schemeClr>
                </a:solidFill>
                <a:latin typeface="Roboto" charset="0"/>
                <a:ea typeface="Roboto" charset="0"/>
                <a:cs typeface="Roboto" charset="0"/>
              </a:rPr>
              <a:t>Highcharts</a:t>
            </a:r>
            <a:r>
              <a:rPr lang="en-US" sz="800" dirty="0">
                <a:solidFill>
                  <a:schemeClr val="bg1">
                    <a:lumMod val="50000"/>
                  </a:schemeClr>
                </a:solidFill>
                <a:latin typeface="Roboto" charset="0"/>
                <a:ea typeface="Roboto" charset="0"/>
                <a:cs typeface="Roboto" charset="0"/>
              </a:rPr>
              <a:t>)</a:t>
            </a:r>
          </a:p>
          <a:p>
            <a:pPr fontAlgn="base"/>
            <a:r>
              <a:rPr lang="en-US" sz="800" dirty="0">
                <a:solidFill>
                  <a:schemeClr val="bg1">
                    <a:lumMod val="50000"/>
                  </a:schemeClr>
                </a:solidFill>
                <a:latin typeface="Roboto" charset="0"/>
                <a:ea typeface="Roboto" charset="0"/>
                <a:cs typeface="Roboto" charset="0"/>
              </a:rPr>
              <a:t>Experience with statistical programming environments like R or equivalent</a:t>
            </a:r>
          </a:p>
          <a:p>
            <a:pPr fontAlgn="base"/>
            <a:r>
              <a:rPr lang="en-US" sz="800" dirty="0">
                <a:solidFill>
                  <a:schemeClr val="bg1">
                    <a:lumMod val="50000"/>
                  </a:schemeClr>
                </a:solidFill>
                <a:latin typeface="Roboto" charset="0"/>
                <a:ea typeface="Roboto" charset="0"/>
                <a:cs typeface="Roboto" charset="0"/>
              </a:rPr>
              <a:t>Experience with data mining, modeling, or machine learning a plus</a:t>
            </a:r>
            <a:br>
              <a:rPr lang="en-US" sz="800" dirty="0">
                <a:solidFill>
                  <a:schemeClr val="bg1">
                    <a:lumMod val="50000"/>
                  </a:schemeClr>
                </a:solidFill>
                <a:latin typeface="Roboto" charset="0"/>
                <a:ea typeface="Roboto" charset="0"/>
                <a:cs typeface="Roboto" charset="0"/>
              </a:rPr>
            </a:br>
            <a:endParaRPr lang="en-US" sz="800" dirty="0">
              <a:solidFill>
                <a:schemeClr val="bg1">
                  <a:lumMod val="50000"/>
                </a:schemeClr>
              </a:solidFill>
              <a:latin typeface="Roboto" charset="0"/>
              <a:ea typeface="Roboto" charset="0"/>
              <a:cs typeface="Roboto" charset="0"/>
            </a:endParaRPr>
          </a:p>
          <a:p>
            <a:r>
              <a:rPr lang="en-US" sz="800" dirty="0">
                <a:solidFill>
                  <a:schemeClr val="bg1">
                    <a:lumMod val="50000"/>
                  </a:schemeClr>
                </a:solidFill>
                <a:latin typeface="Roboto" charset="0"/>
                <a:ea typeface="Roboto" charset="0"/>
                <a:cs typeface="Roboto" charset="0"/>
              </a:rPr>
              <a:t>The engineering culture at LinkedIn is based on building and integrating cutting-edge technologies while encouraging creativity, innovation, and expansion. Our engineers constantly raise the bar for excellence, motivating each other to tackle challenges and take intelligent risks. The industry is moving fast and our engineers are right there with it! http://</a:t>
            </a:r>
            <a:r>
              <a:rPr lang="en-US" sz="800" dirty="0" err="1">
                <a:solidFill>
                  <a:schemeClr val="bg1">
                    <a:lumMod val="50000"/>
                  </a:schemeClr>
                </a:solidFill>
                <a:latin typeface="Roboto" charset="0"/>
                <a:ea typeface="Roboto" charset="0"/>
                <a:cs typeface="Roboto" charset="0"/>
              </a:rPr>
              <a:t>engineering.linkedin.com</a:t>
            </a:r>
            <a:r>
              <a:rPr lang="en-US" sz="800" dirty="0">
                <a:solidFill>
                  <a:schemeClr val="bg1">
                    <a:lumMod val="50000"/>
                  </a:schemeClr>
                </a:solidFill>
                <a:latin typeface="Roboto" charset="0"/>
                <a:ea typeface="Roboto" charset="0"/>
                <a:cs typeface="Roboto" charset="0"/>
              </a:rPr>
              <a:t>/</a:t>
            </a:r>
          </a:p>
        </p:txBody>
      </p:sp>
      <p:sp>
        <p:nvSpPr>
          <p:cNvPr id="5" name="TextBox 4"/>
          <p:cNvSpPr txBox="1"/>
          <p:nvPr/>
        </p:nvSpPr>
        <p:spPr>
          <a:xfrm>
            <a:off x="3708270" y="2047188"/>
            <a:ext cx="3686666" cy="4493538"/>
          </a:xfrm>
          <a:prstGeom prst="rect">
            <a:avLst/>
          </a:prstGeom>
          <a:solidFill>
            <a:schemeClr val="accent1">
              <a:lumMod val="20000"/>
              <a:lumOff val="80000"/>
            </a:schemeClr>
          </a:solidFill>
          <a:ln w="38100">
            <a:solidFill>
              <a:srgbClr val="007F70"/>
            </a:solidFill>
          </a:ln>
          <a:effectLst>
            <a:outerShdw blurRad="50800" dist="76200" dir="2700000" algn="tl" rotWithShape="0">
              <a:prstClr val="black">
                <a:alpha val="40000"/>
              </a:prstClr>
            </a:outerShdw>
          </a:effectLst>
        </p:spPr>
        <p:txBody>
          <a:bodyPr wrap="square" rtlCol="0">
            <a:spAutoFit/>
          </a:bodyPr>
          <a:lstStyle/>
          <a:p>
            <a:pPr fontAlgn="base"/>
            <a:r>
              <a:rPr lang="en-US" sz="1100" b="1" dirty="0" smtClean="0">
                <a:latin typeface="Roboto" charset="0"/>
                <a:ea typeface="Roboto" charset="0"/>
                <a:cs typeface="Roboto" charset="0"/>
              </a:rPr>
              <a:t>Basic </a:t>
            </a:r>
            <a:r>
              <a:rPr lang="en-US" sz="1100" b="1" dirty="0">
                <a:latin typeface="Roboto" charset="0"/>
                <a:ea typeface="Roboto" charset="0"/>
                <a:cs typeface="Roboto" charset="0"/>
              </a:rPr>
              <a:t>Qualifications:</a:t>
            </a:r>
            <a:br>
              <a:rPr lang="en-US" sz="1100" b="1" dirty="0">
                <a:latin typeface="Roboto" charset="0"/>
                <a:ea typeface="Roboto" charset="0"/>
                <a:cs typeface="Roboto" charset="0"/>
              </a:rPr>
            </a:br>
            <a:r>
              <a:rPr lang="en-US" sz="1100" dirty="0">
                <a:latin typeface="Roboto" charset="0"/>
                <a:ea typeface="Roboto" charset="0"/>
                <a:cs typeface="Roboto" charset="0"/>
              </a:rPr>
              <a:t>Bachelors degree in a quantitative field such as Computer Science, Engineering, Operational Research, Statistics, Economics, etc.</a:t>
            </a:r>
          </a:p>
          <a:p>
            <a:pPr fontAlgn="base"/>
            <a:r>
              <a:rPr lang="en-US" sz="1100" dirty="0">
                <a:latin typeface="Roboto" charset="0"/>
                <a:ea typeface="Roboto" charset="0"/>
                <a:cs typeface="Roboto" charset="0"/>
              </a:rPr>
              <a:t>3+ years' experience working in an Analytics, Data Science, or Engineering function</a:t>
            </a:r>
          </a:p>
          <a:p>
            <a:pPr fontAlgn="base"/>
            <a:r>
              <a:rPr lang="en-US" sz="1100" dirty="0">
                <a:latin typeface="Roboto" charset="0"/>
                <a:ea typeface="Roboto" charset="0"/>
                <a:cs typeface="Roboto" charset="0"/>
              </a:rPr>
              <a:t>Experience using SQL</a:t>
            </a:r>
          </a:p>
          <a:p>
            <a:pPr fontAlgn="base"/>
            <a:r>
              <a:rPr lang="en-US" sz="1100" dirty="0">
                <a:latin typeface="Roboto" charset="0"/>
                <a:ea typeface="Roboto" charset="0"/>
                <a:cs typeface="Roboto" charset="0"/>
              </a:rPr>
              <a:t>Experience coding in Python, Java, or equivalent</a:t>
            </a:r>
          </a:p>
          <a:p>
            <a:pPr fontAlgn="base"/>
            <a:r>
              <a:rPr lang="en-US" sz="1100" dirty="0">
                <a:latin typeface="Roboto" charset="0"/>
                <a:ea typeface="Roboto" charset="0"/>
                <a:cs typeface="Roboto" charset="0"/>
              </a:rPr>
              <a:t>Experience communicating with non-technical colleagues</a:t>
            </a:r>
            <a:br>
              <a:rPr lang="en-US" sz="1100" dirty="0">
                <a:latin typeface="Roboto" charset="0"/>
                <a:ea typeface="Roboto" charset="0"/>
                <a:cs typeface="Roboto" charset="0"/>
              </a:rPr>
            </a:br>
            <a:endParaRPr lang="en-US" sz="1100" dirty="0">
              <a:latin typeface="Roboto" charset="0"/>
              <a:ea typeface="Roboto" charset="0"/>
              <a:cs typeface="Roboto" charset="0"/>
            </a:endParaRPr>
          </a:p>
          <a:p>
            <a:pPr fontAlgn="base"/>
            <a:r>
              <a:rPr lang="en-US" sz="1100" b="1" dirty="0">
                <a:latin typeface="Roboto" charset="0"/>
                <a:ea typeface="Roboto" charset="0"/>
                <a:cs typeface="Roboto" charset="0"/>
              </a:rPr>
              <a:t>Highly Preferred Qualifications:</a:t>
            </a:r>
            <a:br>
              <a:rPr lang="en-US" sz="1100" b="1" dirty="0">
                <a:latin typeface="Roboto" charset="0"/>
                <a:ea typeface="Roboto" charset="0"/>
                <a:cs typeface="Roboto" charset="0"/>
              </a:rPr>
            </a:br>
            <a:r>
              <a:rPr lang="en-US" sz="1100" dirty="0">
                <a:latin typeface="Roboto" charset="0"/>
                <a:ea typeface="Roboto" charset="0"/>
                <a:cs typeface="Roboto" charset="0"/>
              </a:rPr>
              <a:t>Masters degree in a quantitative field such as Computer Science, Engineering, Operational Research, Statistics, Economics, etc.</a:t>
            </a:r>
          </a:p>
          <a:p>
            <a:pPr fontAlgn="base"/>
            <a:r>
              <a:rPr lang="en-US" sz="1100" dirty="0">
                <a:latin typeface="Roboto" charset="0"/>
                <a:ea typeface="Roboto" charset="0"/>
                <a:cs typeface="Roboto" charset="0"/>
              </a:rPr>
              <a:t>5+ years’ experience working in an Analytics, Data Science or Engineering function</a:t>
            </a:r>
          </a:p>
          <a:p>
            <a:pPr fontAlgn="base"/>
            <a:r>
              <a:rPr lang="en-US" sz="1100" dirty="0">
                <a:latin typeface="Roboto" charset="0"/>
                <a:ea typeface="Roboto" charset="0"/>
                <a:cs typeface="Roboto" charset="0"/>
              </a:rPr>
              <a:t>Experience working in the consumer web/internet domain</a:t>
            </a:r>
          </a:p>
          <a:p>
            <a:pPr fontAlgn="base"/>
            <a:r>
              <a:rPr lang="en-US" sz="1100" dirty="0">
                <a:latin typeface="Roboto" charset="0"/>
                <a:ea typeface="Roboto" charset="0"/>
                <a:cs typeface="Roboto" charset="0"/>
              </a:rPr>
              <a:t>Experience with large-scale data on Hadoop</a:t>
            </a:r>
          </a:p>
          <a:p>
            <a:pPr fontAlgn="base"/>
            <a:r>
              <a:rPr lang="en-US" sz="1100" dirty="0">
                <a:latin typeface="Roboto" charset="0"/>
                <a:ea typeface="Roboto" charset="0"/>
                <a:cs typeface="Roboto" charset="0"/>
              </a:rPr>
              <a:t>Web development experience (</a:t>
            </a:r>
            <a:r>
              <a:rPr lang="en-US" sz="1100" dirty="0" err="1">
                <a:latin typeface="Roboto" charset="0"/>
                <a:ea typeface="Roboto" charset="0"/>
                <a:cs typeface="Roboto" charset="0"/>
              </a:rPr>
              <a:t>Javascript</a:t>
            </a:r>
            <a:r>
              <a:rPr lang="en-US" sz="1100" dirty="0">
                <a:latin typeface="Roboto" charset="0"/>
                <a:ea typeface="Roboto" charset="0"/>
                <a:cs typeface="Roboto" charset="0"/>
              </a:rPr>
              <a:t>/CSS/HTML/D3/</a:t>
            </a:r>
            <a:r>
              <a:rPr lang="en-US" sz="1100" dirty="0" err="1">
                <a:latin typeface="Roboto" charset="0"/>
                <a:ea typeface="Roboto" charset="0"/>
                <a:cs typeface="Roboto" charset="0"/>
              </a:rPr>
              <a:t>Highcharts</a:t>
            </a:r>
            <a:r>
              <a:rPr lang="en-US" sz="1100" dirty="0">
                <a:latin typeface="Roboto" charset="0"/>
                <a:ea typeface="Roboto" charset="0"/>
                <a:cs typeface="Roboto" charset="0"/>
              </a:rPr>
              <a:t>)</a:t>
            </a:r>
          </a:p>
          <a:p>
            <a:pPr fontAlgn="base"/>
            <a:r>
              <a:rPr lang="en-US" sz="1100" dirty="0">
                <a:latin typeface="Roboto" charset="0"/>
                <a:ea typeface="Roboto" charset="0"/>
                <a:cs typeface="Roboto" charset="0"/>
              </a:rPr>
              <a:t>Experience with statistical programming environments like R or equivalent</a:t>
            </a:r>
          </a:p>
          <a:p>
            <a:pPr fontAlgn="base"/>
            <a:r>
              <a:rPr lang="en-US" sz="1100" dirty="0">
                <a:latin typeface="Roboto" charset="0"/>
                <a:ea typeface="Roboto" charset="0"/>
                <a:cs typeface="Roboto" charset="0"/>
              </a:rPr>
              <a:t>Experience with data mining, modeling, or machine learning a </a:t>
            </a:r>
            <a:r>
              <a:rPr lang="en-US" sz="1100" dirty="0" smtClean="0">
                <a:latin typeface="Roboto" charset="0"/>
                <a:ea typeface="Roboto" charset="0"/>
                <a:cs typeface="Roboto" charset="0"/>
              </a:rPr>
              <a:t>plus</a:t>
            </a:r>
            <a:endParaRPr lang="en-US" sz="1100" dirty="0">
              <a:latin typeface="Roboto" charset="0"/>
              <a:ea typeface="Roboto" charset="0"/>
              <a:cs typeface="Roboto" charset="0"/>
            </a:endParaRPr>
          </a:p>
        </p:txBody>
      </p:sp>
      <p:sp>
        <p:nvSpPr>
          <p:cNvPr id="6" name="TextBox 5"/>
          <p:cNvSpPr txBox="1"/>
          <p:nvPr/>
        </p:nvSpPr>
        <p:spPr>
          <a:xfrm>
            <a:off x="7900769" y="2110749"/>
            <a:ext cx="3794878" cy="4247317"/>
          </a:xfrm>
          <a:prstGeom prst="rect">
            <a:avLst/>
          </a:prstGeom>
          <a:solidFill>
            <a:schemeClr val="bg1"/>
          </a:solidFill>
          <a:ln w="38100">
            <a:solidFill>
              <a:srgbClr val="007F70"/>
            </a:solidFill>
          </a:ln>
          <a:effectLst>
            <a:outerShdw blurRad="50800" dist="76200" dir="2700000" algn="tl" rotWithShape="0">
              <a:prstClr val="black">
                <a:alpha val="40000"/>
              </a:prstClr>
            </a:outerShdw>
          </a:effectLst>
        </p:spPr>
        <p:txBody>
          <a:bodyPr wrap="square" rtlCol="0">
            <a:spAutoFit/>
          </a:bodyPr>
          <a:lstStyle/>
          <a:p>
            <a:pPr fontAlgn="base"/>
            <a:endParaRPr lang="en-US" b="1" dirty="0" smtClean="0">
              <a:latin typeface="Roboto" charset="0"/>
              <a:ea typeface="Roboto" charset="0"/>
              <a:cs typeface="Roboto" charset="0"/>
            </a:endParaRPr>
          </a:p>
          <a:p>
            <a:pPr fontAlgn="base"/>
            <a:r>
              <a:rPr lang="en-US" b="1" dirty="0" smtClean="0">
                <a:latin typeface="Roboto" charset="0"/>
                <a:ea typeface="Roboto" charset="0"/>
                <a:cs typeface="Roboto" charset="0"/>
              </a:rPr>
              <a:t>Basic </a:t>
            </a:r>
            <a:r>
              <a:rPr lang="en-US" b="1" dirty="0">
                <a:latin typeface="Roboto" charset="0"/>
                <a:ea typeface="Roboto" charset="0"/>
                <a:cs typeface="Roboto" charset="0"/>
              </a:rPr>
              <a:t>Qualifications:</a:t>
            </a:r>
            <a:br>
              <a:rPr lang="en-US" b="1" dirty="0">
                <a:latin typeface="Roboto" charset="0"/>
                <a:ea typeface="Roboto" charset="0"/>
                <a:cs typeface="Roboto" charset="0"/>
              </a:rPr>
            </a:br>
            <a:r>
              <a:rPr lang="en-US" dirty="0" smtClean="0">
                <a:latin typeface="Roboto" charset="0"/>
                <a:ea typeface="Roboto" charset="0"/>
                <a:cs typeface="Roboto" charset="0"/>
              </a:rPr>
              <a:t>Bachelors degree </a:t>
            </a:r>
            <a:r>
              <a:rPr lang="en-US" b="1" dirty="0" smtClean="0">
                <a:solidFill>
                  <a:srgbClr val="C00000"/>
                </a:solidFill>
                <a:latin typeface="Roboto" charset="0"/>
                <a:ea typeface="Roboto" charset="0"/>
                <a:cs typeface="Roboto" charset="0"/>
              </a:rPr>
              <a:t>in </a:t>
            </a:r>
            <a:r>
              <a:rPr lang="en-US" b="1" dirty="0">
                <a:solidFill>
                  <a:srgbClr val="C00000"/>
                </a:solidFill>
                <a:latin typeface="Roboto" charset="0"/>
                <a:ea typeface="Roboto" charset="0"/>
                <a:cs typeface="Roboto" charset="0"/>
              </a:rPr>
              <a:t>a quantitative field such as Computer Science, Engineering, Operational Research, Statistics, Economics, etc.</a:t>
            </a:r>
          </a:p>
          <a:p>
            <a:pPr fontAlgn="base"/>
            <a:r>
              <a:rPr lang="en-US" dirty="0" smtClean="0">
                <a:latin typeface="Roboto" charset="0"/>
                <a:ea typeface="Roboto" charset="0"/>
                <a:cs typeface="Roboto" charset="0"/>
              </a:rPr>
              <a:t>3+ years' experience working </a:t>
            </a:r>
            <a:r>
              <a:rPr lang="en-US" b="1" dirty="0" smtClean="0">
                <a:solidFill>
                  <a:srgbClr val="C00000"/>
                </a:solidFill>
                <a:latin typeface="Roboto" charset="0"/>
                <a:ea typeface="Roboto" charset="0"/>
                <a:cs typeface="Roboto" charset="0"/>
              </a:rPr>
              <a:t>in </a:t>
            </a:r>
            <a:r>
              <a:rPr lang="en-US" b="1" dirty="0">
                <a:solidFill>
                  <a:srgbClr val="C00000"/>
                </a:solidFill>
                <a:latin typeface="Roboto" charset="0"/>
                <a:ea typeface="Roboto" charset="0"/>
                <a:cs typeface="Roboto" charset="0"/>
              </a:rPr>
              <a:t>an Analytics, Data Science, or Engineering function</a:t>
            </a:r>
          </a:p>
          <a:p>
            <a:pPr fontAlgn="base"/>
            <a:r>
              <a:rPr lang="en-US" dirty="0" smtClean="0">
                <a:latin typeface="Roboto" charset="0"/>
                <a:ea typeface="Roboto" charset="0"/>
                <a:cs typeface="Roboto" charset="0"/>
              </a:rPr>
              <a:t>Experience </a:t>
            </a:r>
            <a:r>
              <a:rPr lang="en-US" b="1" dirty="0" smtClean="0">
                <a:solidFill>
                  <a:srgbClr val="C00000"/>
                </a:solidFill>
                <a:latin typeface="Roboto" charset="0"/>
                <a:ea typeface="Roboto" charset="0"/>
                <a:cs typeface="Roboto" charset="0"/>
              </a:rPr>
              <a:t>using</a:t>
            </a:r>
            <a:r>
              <a:rPr lang="en-US" dirty="0" smtClean="0">
                <a:latin typeface="Roboto" charset="0"/>
                <a:ea typeface="Roboto" charset="0"/>
                <a:cs typeface="Roboto" charset="0"/>
              </a:rPr>
              <a:t> </a:t>
            </a:r>
            <a:r>
              <a:rPr lang="en-US" b="1" dirty="0" smtClean="0">
                <a:solidFill>
                  <a:srgbClr val="C00000"/>
                </a:solidFill>
                <a:latin typeface="Roboto" charset="0"/>
                <a:ea typeface="Roboto" charset="0"/>
                <a:cs typeface="Roboto" charset="0"/>
              </a:rPr>
              <a:t>SQL</a:t>
            </a:r>
            <a:endParaRPr lang="en-US" b="1" dirty="0">
              <a:solidFill>
                <a:srgbClr val="C00000"/>
              </a:solidFill>
              <a:latin typeface="Roboto" charset="0"/>
              <a:ea typeface="Roboto" charset="0"/>
              <a:cs typeface="Roboto" charset="0"/>
            </a:endParaRPr>
          </a:p>
          <a:p>
            <a:pPr fontAlgn="base"/>
            <a:r>
              <a:rPr lang="en-US" dirty="0" smtClean="0">
                <a:latin typeface="Roboto" charset="0"/>
                <a:ea typeface="Roboto" charset="0"/>
                <a:cs typeface="Roboto" charset="0"/>
              </a:rPr>
              <a:t>Experience coding </a:t>
            </a:r>
            <a:r>
              <a:rPr lang="en-US" b="1" dirty="0" smtClean="0">
                <a:solidFill>
                  <a:srgbClr val="C00000"/>
                </a:solidFill>
                <a:latin typeface="Roboto" charset="0"/>
                <a:ea typeface="Roboto" charset="0"/>
                <a:cs typeface="Roboto" charset="0"/>
              </a:rPr>
              <a:t>in Python</a:t>
            </a:r>
            <a:r>
              <a:rPr lang="en-US" b="1" dirty="0">
                <a:solidFill>
                  <a:srgbClr val="C00000"/>
                </a:solidFill>
                <a:latin typeface="Roboto" charset="0"/>
                <a:ea typeface="Roboto" charset="0"/>
                <a:cs typeface="Roboto" charset="0"/>
              </a:rPr>
              <a:t>, Java, or equivalent</a:t>
            </a:r>
          </a:p>
          <a:p>
            <a:pPr fontAlgn="base"/>
            <a:r>
              <a:rPr lang="en-US" dirty="0">
                <a:latin typeface="Roboto" charset="0"/>
                <a:ea typeface="Roboto" charset="0"/>
                <a:cs typeface="Roboto" charset="0"/>
              </a:rPr>
              <a:t>Experience communicating with non-technical colleagues</a:t>
            </a:r>
            <a:br>
              <a:rPr lang="en-US" dirty="0">
                <a:latin typeface="Roboto" charset="0"/>
                <a:ea typeface="Roboto" charset="0"/>
                <a:cs typeface="Roboto" charset="0"/>
              </a:rPr>
            </a:br>
            <a:endParaRPr lang="en-US" b="1" dirty="0">
              <a:solidFill>
                <a:srgbClr val="C00000"/>
              </a:solidFill>
              <a:latin typeface="Roboto" charset="0"/>
              <a:ea typeface="Roboto" charset="0"/>
              <a:cs typeface="Roboto" charset="0"/>
            </a:endParaRPr>
          </a:p>
        </p:txBody>
      </p:sp>
      <p:sp>
        <p:nvSpPr>
          <p:cNvPr id="10" name="Freeform 9"/>
          <p:cNvSpPr/>
          <p:nvPr/>
        </p:nvSpPr>
        <p:spPr>
          <a:xfrm>
            <a:off x="714804" y="2168165"/>
            <a:ext cx="2912883" cy="4147794"/>
          </a:xfrm>
          <a:custGeom>
            <a:avLst/>
            <a:gdLst>
              <a:gd name="connsiteX0" fmla="*/ 0 w 2912883"/>
              <a:gd name="connsiteY0" fmla="*/ 301657 h 4147794"/>
              <a:gd name="connsiteX1" fmla="*/ 2912883 w 2912883"/>
              <a:gd name="connsiteY1" fmla="*/ 0 h 4147794"/>
              <a:gd name="connsiteX2" fmla="*/ 2912883 w 2912883"/>
              <a:gd name="connsiteY2" fmla="*/ 4147794 h 4147794"/>
              <a:gd name="connsiteX3" fmla="*/ 18854 w 2912883"/>
              <a:gd name="connsiteY3" fmla="*/ 3780148 h 4147794"/>
              <a:gd name="connsiteX4" fmla="*/ 0 w 2912883"/>
              <a:gd name="connsiteY4" fmla="*/ 301657 h 4147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2883" h="4147794">
                <a:moveTo>
                  <a:pt x="0" y="301657"/>
                </a:moveTo>
                <a:lnTo>
                  <a:pt x="2912883" y="0"/>
                </a:lnTo>
                <a:lnTo>
                  <a:pt x="2912883" y="4147794"/>
                </a:lnTo>
                <a:lnTo>
                  <a:pt x="18854" y="3780148"/>
                </a:lnTo>
                <a:lnTo>
                  <a:pt x="0" y="301657"/>
                </a:lnTo>
                <a:close/>
              </a:path>
            </a:pathLst>
          </a:custGeom>
          <a:solidFill>
            <a:schemeClr val="accent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p:cNvSpPr/>
          <p:nvPr/>
        </p:nvSpPr>
        <p:spPr>
          <a:xfrm>
            <a:off x="7455896" y="3915950"/>
            <a:ext cx="395752" cy="448786"/>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114793" y="1412309"/>
            <a:ext cx="3052429" cy="499872"/>
          </a:xfrm>
          <a:prstGeom prst="rect">
            <a:avLst/>
          </a:prstGeom>
          <a:solidFill>
            <a:schemeClr val="tx1"/>
          </a:solidFill>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latin typeface="Roboto" charset="0"/>
                <a:ea typeface="Roboto" charset="0"/>
                <a:cs typeface="Roboto" charset="0"/>
              </a:rPr>
              <a:t>Dataset #1: Full Text Posting</a:t>
            </a:r>
            <a:endParaRPr lang="en-US" sz="1600" dirty="0">
              <a:latin typeface="Roboto" charset="0"/>
              <a:ea typeface="Roboto" charset="0"/>
              <a:cs typeface="Roboto" charset="0"/>
            </a:endParaRPr>
          </a:p>
        </p:txBody>
      </p:sp>
      <p:sp>
        <p:nvSpPr>
          <p:cNvPr id="13" name="Rectangle 12"/>
          <p:cNvSpPr/>
          <p:nvPr/>
        </p:nvSpPr>
        <p:spPr>
          <a:xfrm>
            <a:off x="4626174" y="1736281"/>
            <a:ext cx="1850857" cy="499872"/>
          </a:xfrm>
          <a:prstGeom prst="rect">
            <a:avLst/>
          </a:prstGeom>
          <a:solidFill>
            <a:schemeClr val="tx1"/>
          </a:solidFill>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Roboto" charset="0"/>
                <a:ea typeface="Roboto" charset="0"/>
                <a:cs typeface="Roboto" charset="0"/>
              </a:rPr>
              <a:t>Dataset #2 Line Items</a:t>
            </a:r>
            <a:endParaRPr lang="en-US" sz="1400" dirty="0">
              <a:latin typeface="Roboto" charset="0"/>
              <a:ea typeface="Roboto" charset="0"/>
              <a:cs typeface="Roboto" charset="0"/>
            </a:endParaRPr>
          </a:p>
        </p:txBody>
      </p:sp>
      <p:sp>
        <p:nvSpPr>
          <p:cNvPr id="14" name="Rectangle 13"/>
          <p:cNvSpPr/>
          <p:nvPr/>
        </p:nvSpPr>
        <p:spPr>
          <a:xfrm>
            <a:off x="8818673" y="1736281"/>
            <a:ext cx="1850857" cy="499872"/>
          </a:xfrm>
          <a:prstGeom prst="rect">
            <a:avLst/>
          </a:prstGeom>
          <a:solidFill>
            <a:schemeClr val="tx1"/>
          </a:solidFill>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Roboto" charset="0"/>
                <a:ea typeface="Roboto" charset="0"/>
                <a:cs typeface="Roboto" charset="0"/>
              </a:rPr>
              <a:t>Dataset # 3 Hard Skills</a:t>
            </a:r>
            <a:endParaRPr lang="en-US" sz="1400" dirty="0">
              <a:latin typeface="Roboto" charset="0"/>
              <a:ea typeface="Roboto" charset="0"/>
              <a:cs typeface="Roboto" charset="0"/>
            </a:endParaRPr>
          </a:p>
        </p:txBody>
      </p:sp>
      <p:sp>
        <p:nvSpPr>
          <p:cNvPr id="16" name="Rectangle 15"/>
          <p:cNvSpPr/>
          <p:nvPr/>
        </p:nvSpPr>
        <p:spPr>
          <a:xfrm>
            <a:off x="1357479" y="3243741"/>
            <a:ext cx="1485757" cy="189963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latin typeface="Roboto" charset="0"/>
                <a:ea typeface="Roboto" charset="0"/>
                <a:cs typeface="Roboto" charset="0"/>
              </a:rPr>
              <a:t>Scaped</a:t>
            </a:r>
            <a:r>
              <a:rPr lang="en-US" dirty="0" smtClean="0">
                <a:latin typeface="Roboto" charset="0"/>
                <a:ea typeface="Roboto" charset="0"/>
                <a:cs typeface="Roboto" charset="0"/>
              </a:rPr>
              <a:t> 22,000 full HTML job postings from the internet</a:t>
            </a:r>
            <a:endParaRPr lang="en-US" dirty="0">
              <a:latin typeface="Roboto" charset="0"/>
              <a:ea typeface="Roboto" charset="0"/>
              <a:cs typeface="Roboto" charset="0"/>
            </a:endParaRPr>
          </a:p>
        </p:txBody>
      </p:sp>
    </p:spTree>
    <p:extLst>
      <p:ext uri="{BB962C8B-B14F-4D97-AF65-F5344CB8AC3E}">
        <p14:creationId xmlns:p14="http://schemas.microsoft.com/office/powerpoint/2010/main" val="2729296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4843428" cy="6858000"/>
          </a:xfrm>
          <a:prstGeom prst="rect">
            <a:avLst/>
          </a:prstGeom>
          <a:solidFill>
            <a:srgbClr val="007F7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a:stretch>
            <a:fillRect/>
          </a:stretch>
        </p:blipFill>
        <p:spPr>
          <a:xfrm>
            <a:off x="4843428" y="0"/>
            <a:ext cx="7348572" cy="6858000"/>
          </a:xfrm>
          <a:prstGeom prst="rect">
            <a:avLst/>
          </a:prstGeom>
        </p:spPr>
      </p:pic>
      <p:sp>
        <p:nvSpPr>
          <p:cNvPr id="2" name="Title 1"/>
          <p:cNvSpPr>
            <a:spLocks noGrp="1"/>
          </p:cNvSpPr>
          <p:nvPr>
            <p:ph type="title"/>
          </p:nvPr>
        </p:nvSpPr>
        <p:spPr/>
        <p:txBody>
          <a:bodyPr/>
          <a:lstStyle/>
          <a:p>
            <a:r>
              <a:rPr lang="en-US" dirty="0" smtClean="0">
                <a:solidFill>
                  <a:schemeClr val="bg1"/>
                </a:solidFill>
              </a:rPr>
              <a:t>Baseline Titles</a:t>
            </a:r>
            <a:endParaRPr lang="en-US" dirty="0">
              <a:solidFill>
                <a:schemeClr val="bg1"/>
              </a:solidFill>
            </a:endParaRPr>
          </a:p>
        </p:txBody>
      </p:sp>
      <p:sp>
        <p:nvSpPr>
          <p:cNvPr id="3" name="Content Placeholder 2"/>
          <p:cNvSpPr>
            <a:spLocks noGrp="1"/>
          </p:cNvSpPr>
          <p:nvPr>
            <p:ph idx="1"/>
          </p:nvPr>
        </p:nvSpPr>
        <p:spPr>
          <a:xfrm>
            <a:off x="402336" y="1825625"/>
            <a:ext cx="4194048" cy="4351338"/>
          </a:xfrm>
        </p:spPr>
        <p:txBody>
          <a:bodyPr>
            <a:normAutofit lnSpcReduction="10000"/>
          </a:bodyPr>
          <a:lstStyle/>
          <a:p>
            <a:r>
              <a:rPr lang="en-US" dirty="0" smtClean="0">
                <a:solidFill>
                  <a:schemeClr val="bg1"/>
                </a:solidFill>
              </a:rPr>
              <a:t>Out of 22,000 job postings</a:t>
            </a:r>
          </a:p>
          <a:p>
            <a:r>
              <a:rPr lang="en-US" dirty="0" smtClean="0">
                <a:solidFill>
                  <a:schemeClr val="bg1"/>
                </a:solidFill>
              </a:rPr>
              <a:t>High frequency titles totaling 12,000 will be considered</a:t>
            </a:r>
          </a:p>
          <a:p>
            <a:r>
              <a:rPr lang="en-US" dirty="0" smtClean="0">
                <a:solidFill>
                  <a:schemeClr val="bg1"/>
                </a:solidFill>
              </a:rPr>
              <a:t>Long titles are reduced. </a:t>
            </a:r>
            <a:r>
              <a:rPr lang="en-US" dirty="0" err="1" smtClean="0">
                <a:solidFill>
                  <a:schemeClr val="bg1"/>
                </a:solidFill>
              </a:rPr>
              <a:t>E.g.“Senior</a:t>
            </a:r>
            <a:r>
              <a:rPr lang="en-US" dirty="0" smtClean="0">
                <a:solidFill>
                  <a:schemeClr val="bg1"/>
                </a:solidFill>
              </a:rPr>
              <a:t> Marketing Data Analyst”, and “Data Analyst of Cancer Research” are reduced down to “Data Analyst”</a:t>
            </a:r>
          </a:p>
        </p:txBody>
      </p:sp>
      <p:sp>
        <p:nvSpPr>
          <p:cNvPr id="7" name="Rectangle 6"/>
          <p:cNvSpPr/>
          <p:nvPr/>
        </p:nvSpPr>
        <p:spPr>
          <a:xfrm>
            <a:off x="8517714" y="2055813"/>
            <a:ext cx="2488536" cy="2308324"/>
          </a:xfrm>
          <a:prstGeom prst="rect">
            <a:avLst/>
          </a:prstGeom>
          <a:solidFill>
            <a:srgbClr val="007F70"/>
          </a:solidFill>
        </p:spPr>
        <p:txBody>
          <a:bodyPr wrap="square">
            <a:spAutoFit/>
          </a:bodyPr>
          <a:lstStyle/>
          <a:p>
            <a:r>
              <a:rPr lang="en-US" b="1" u="sng" dirty="0" smtClean="0">
                <a:solidFill>
                  <a:schemeClr val="bg1"/>
                </a:solidFill>
                <a:latin typeface="Roboto" charset="0"/>
                <a:ea typeface="Roboto" charset="0"/>
                <a:cs typeface="Roboto" charset="0"/>
              </a:rPr>
              <a:t>Baseline Distribution</a:t>
            </a:r>
            <a:endParaRPr lang="en-US" b="1" u="sng" dirty="0">
              <a:solidFill>
                <a:schemeClr val="bg1"/>
              </a:solidFill>
              <a:latin typeface="Roboto" charset="0"/>
              <a:ea typeface="Roboto" charset="0"/>
              <a:cs typeface="Roboto" charset="0"/>
            </a:endParaRPr>
          </a:p>
          <a:p>
            <a:endParaRPr lang="en-US" dirty="0" smtClean="0">
              <a:solidFill>
                <a:schemeClr val="bg1"/>
              </a:solidFill>
              <a:latin typeface="Roboto" charset="0"/>
              <a:ea typeface="Roboto" charset="0"/>
              <a:cs typeface="Roboto" charset="0"/>
            </a:endParaRPr>
          </a:p>
          <a:p>
            <a:r>
              <a:rPr lang="en-US" dirty="0" smtClean="0">
                <a:solidFill>
                  <a:schemeClr val="bg1"/>
                </a:solidFill>
                <a:latin typeface="Roboto" charset="0"/>
                <a:ea typeface="Roboto" charset="0"/>
                <a:cs typeface="Roboto" charset="0"/>
              </a:rPr>
              <a:t>Business </a:t>
            </a:r>
            <a:r>
              <a:rPr lang="en-US" dirty="0">
                <a:solidFill>
                  <a:schemeClr val="bg1"/>
                </a:solidFill>
                <a:latin typeface="Roboto" charset="0"/>
                <a:ea typeface="Roboto" charset="0"/>
                <a:cs typeface="Roboto" charset="0"/>
              </a:rPr>
              <a:t>Analyst: 33%</a:t>
            </a:r>
          </a:p>
          <a:p>
            <a:r>
              <a:rPr lang="en-US" dirty="0">
                <a:solidFill>
                  <a:schemeClr val="bg1"/>
                </a:solidFill>
                <a:latin typeface="Roboto" charset="0"/>
                <a:ea typeface="Roboto" charset="0"/>
                <a:cs typeface="Roboto" charset="0"/>
              </a:rPr>
              <a:t>Data Analyst: 12%</a:t>
            </a:r>
          </a:p>
          <a:p>
            <a:r>
              <a:rPr lang="en-US" dirty="0">
                <a:solidFill>
                  <a:schemeClr val="bg1"/>
                </a:solidFill>
                <a:latin typeface="Roboto" charset="0"/>
                <a:ea typeface="Roboto" charset="0"/>
                <a:cs typeface="Roboto" charset="0"/>
              </a:rPr>
              <a:t>Software </a:t>
            </a:r>
            <a:r>
              <a:rPr lang="en-US" dirty="0" err="1">
                <a:solidFill>
                  <a:schemeClr val="bg1"/>
                </a:solidFill>
                <a:latin typeface="Roboto" charset="0"/>
                <a:ea typeface="Roboto" charset="0"/>
                <a:cs typeface="Roboto" charset="0"/>
              </a:rPr>
              <a:t>Eng</a:t>
            </a:r>
            <a:r>
              <a:rPr lang="en-US" dirty="0">
                <a:solidFill>
                  <a:schemeClr val="bg1"/>
                </a:solidFill>
                <a:latin typeface="Roboto" charset="0"/>
                <a:ea typeface="Roboto" charset="0"/>
                <a:cs typeface="Roboto" charset="0"/>
              </a:rPr>
              <a:t>: 11%</a:t>
            </a:r>
          </a:p>
          <a:p>
            <a:r>
              <a:rPr lang="en-US" dirty="0">
                <a:solidFill>
                  <a:schemeClr val="bg1"/>
                </a:solidFill>
                <a:latin typeface="Roboto" charset="0"/>
                <a:ea typeface="Roboto" charset="0"/>
                <a:cs typeface="Roboto" charset="0"/>
              </a:rPr>
              <a:t>Data Scientist: 10%</a:t>
            </a:r>
          </a:p>
          <a:p>
            <a:r>
              <a:rPr lang="en-US" dirty="0">
                <a:solidFill>
                  <a:schemeClr val="bg1"/>
                </a:solidFill>
                <a:latin typeface="Roboto" charset="0"/>
                <a:ea typeface="Roboto" charset="0"/>
                <a:cs typeface="Roboto" charset="0"/>
              </a:rPr>
              <a:t>Data Engineer: 10%</a:t>
            </a:r>
          </a:p>
          <a:p>
            <a:r>
              <a:rPr lang="en-US" dirty="0">
                <a:solidFill>
                  <a:schemeClr val="bg1"/>
                </a:solidFill>
                <a:latin typeface="Roboto" charset="0"/>
                <a:ea typeface="Roboto" charset="0"/>
                <a:cs typeface="Roboto" charset="0"/>
              </a:rPr>
              <a:t>All Others &lt;2%</a:t>
            </a:r>
          </a:p>
        </p:txBody>
      </p:sp>
    </p:spTree>
    <p:extLst>
      <p:ext uri="{BB962C8B-B14F-4D97-AF65-F5344CB8AC3E}">
        <p14:creationId xmlns:p14="http://schemas.microsoft.com/office/powerpoint/2010/main" val="5415999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6961632" cy="6858000"/>
          </a:xfrm>
          <a:prstGeom prst="rect">
            <a:avLst/>
          </a:prstGeom>
          <a:solidFill>
            <a:srgbClr val="007F7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solidFill>
                  <a:schemeClr val="bg1"/>
                </a:solidFill>
              </a:rPr>
              <a:t>Postings with</a:t>
            </a:r>
            <a:br>
              <a:rPr lang="en-US" dirty="0" smtClean="0">
                <a:solidFill>
                  <a:schemeClr val="bg1"/>
                </a:solidFill>
              </a:rPr>
            </a:br>
            <a:r>
              <a:rPr lang="en-US" dirty="0" smtClean="0">
                <a:solidFill>
                  <a:schemeClr val="bg1"/>
                </a:solidFill>
              </a:rPr>
              <a:t>Data Science Terms</a:t>
            </a:r>
            <a:endParaRPr lang="en-US" dirty="0">
              <a:solidFill>
                <a:schemeClr val="bg1"/>
              </a:solidFill>
            </a:endParaRPr>
          </a:p>
        </p:txBody>
      </p:sp>
      <p:sp>
        <p:nvSpPr>
          <p:cNvPr id="3" name="Content Placeholder 2"/>
          <p:cNvSpPr>
            <a:spLocks noGrp="1"/>
          </p:cNvSpPr>
          <p:nvPr>
            <p:ph idx="1"/>
          </p:nvPr>
        </p:nvSpPr>
        <p:spPr>
          <a:xfrm>
            <a:off x="838200" y="1825625"/>
            <a:ext cx="5318760" cy="4351338"/>
          </a:xfrm>
        </p:spPr>
        <p:txBody>
          <a:bodyPr>
            <a:normAutofit fontScale="92500" lnSpcReduction="10000"/>
          </a:bodyPr>
          <a:lstStyle/>
          <a:p>
            <a:r>
              <a:rPr lang="en-US" dirty="0" smtClean="0">
                <a:solidFill>
                  <a:schemeClr val="bg1"/>
                </a:solidFill>
              </a:rPr>
              <a:t>’data science’, ‘deep learning’, ’machine learning’</a:t>
            </a:r>
            <a:r>
              <a:rPr lang="mr-IN" dirty="0" smtClean="0">
                <a:solidFill>
                  <a:schemeClr val="bg1"/>
                </a:solidFill>
              </a:rPr>
              <a:t>…</a:t>
            </a:r>
            <a:r>
              <a:rPr lang="en-US" dirty="0" smtClean="0">
                <a:solidFill>
                  <a:schemeClr val="bg1"/>
                </a:solidFill>
              </a:rPr>
              <a:t> were counted in all job postings collected</a:t>
            </a:r>
          </a:p>
          <a:p>
            <a:r>
              <a:rPr lang="en-US" dirty="0" smtClean="0">
                <a:solidFill>
                  <a:schemeClr val="bg1"/>
                </a:solidFill>
              </a:rPr>
              <a:t>Top job titles:</a:t>
            </a:r>
          </a:p>
          <a:p>
            <a:pPr lvl="1"/>
            <a:r>
              <a:rPr lang="en-US" dirty="0" smtClean="0">
                <a:solidFill>
                  <a:schemeClr val="bg1"/>
                </a:solidFill>
              </a:rPr>
              <a:t>Data scientist</a:t>
            </a:r>
          </a:p>
          <a:p>
            <a:pPr lvl="1"/>
            <a:r>
              <a:rPr lang="en-US" dirty="0" smtClean="0">
                <a:solidFill>
                  <a:schemeClr val="bg1"/>
                </a:solidFill>
              </a:rPr>
              <a:t>Research Scientist</a:t>
            </a:r>
          </a:p>
          <a:p>
            <a:pPr lvl="1"/>
            <a:r>
              <a:rPr lang="en-US" dirty="0" smtClean="0">
                <a:solidFill>
                  <a:schemeClr val="bg1"/>
                </a:solidFill>
              </a:rPr>
              <a:t>Learning Engineer</a:t>
            </a:r>
          </a:p>
          <a:p>
            <a:pPr lvl="1"/>
            <a:r>
              <a:rPr lang="en-US" dirty="0" smtClean="0">
                <a:solidFill>
                  <a:schemeClr val="bg1"/>
                </a:solidFill>
              </a:rPr>
              <a:t>Software engineer</a:t>
            </a:r>
          </a:p>
          <a:p>
            <a:pPr lvl="1"/>
            <a:r>
              <a:rPr lang="en-US" dirty="0" smtClean="0">
                <a:solidFill>
                  <a:schemeClr val="bg1"/>
                </a:solidFill>
              </a:rPr>
              <a:t>Data Engineer</a:t>
            </a:r>
          </a:p>
          <a:p>
            <a:pPr lvl="1"/>
            <a:r>
              <a:rPr lang="en-US" dirty="0" smtClean="0">
                <a:solidFill>
                  <a:schemeClr val="bg1"/>
                </a:solidFill>
              </a:rPr>
              <a:t>Financial Analyst</a:t>
            </a:r>
          </a:p>
          <a:p>
            <a:pPr lvl="1"/>
            <a:r>
              <a:rPr lang="en-US" dirty="0" smtClean="0">
                <a:solidFill>
                  <a:schemeClr val="bg1"/>
                </a:solidFill>
              </a:rPr>
              <a:t>Data Analyst</a:t>
            </a:r>
            <a:endParaRPr lang="en-US" dirty="0">
              <a:solidFill>
                <a:schemeClr val="bg1"/>
              </a:solidFill>
            </a:endParaRPr>
          </a:p>
        </p:txBody>
      </p:sp>
      <p:pic>
        <p:nvPicPr>
          <p:cNvPr id="7" name="Picture 6"/>
          <p:cNvPicPr>
            <a:picLocks noChangeAspect="1"/>
          </p:cNvPicPr>
          <p:nvPr/>
        </p:nvPicPr>
        <p:blipFill>
          <a:blip r:embed="rId2"/>
          <a:stretch>
            <a:fillRect/>
          </a:stretch>
        </p:blipFill>
        <p:spPr>
          <a:xfrm>
            <a:off x="6743002" y="0"/>
            <a:ext cx="5338443" cy="6858000"/>
          </a:xfrm>
          <a:prstGeom prst="rect">
            <a:avLst/>
          </a:prstGeom>
        </p:spPr>
      </p:pic>
      <p:sp>
        <p:nvSpPr>
          <p:cNvPr id="8" name="Rectangle 7"/>
          <p:cNvSpPr/>
          <p:nvPr/>
        </p:nvSpPr>
        <p:spPr>
          <a:xfrm>
            <a:off x="7141464" y="5559550"/>
            <a:ext cx="5066602" cy="707137"/>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141464" y="4569807"/>
            <a:ext cx="4493578" cy="308707"/>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141464" y="3023615"/>
            <a:ext cx="4493578" cy="447151"/>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141464" y="1849255"/>
            <a:ext cx="4493578" cy="230942"/>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01503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6961632" cy="6858000"/>
          </a:xfrm>
          <a:prstGeom prst="rect">
            <a:avLst/>
          </a:prstGeom>
          <a:solidFill>
            <a:srgbClr val="007F7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4989723" cy="1325563"/>
          </a:xfrm>
        </p:spPr>
        <p:txBody>
          <a:bodyPr/>
          <a:lstStyle/>
          <a:p>
            <a:r>
              <a:rPr lang="en-US" smtClean="0">
                <a:solidFill>
                  <a:schemeClr val="bg1"/>
                </a:solidFill>
              </a:rPr>
              <a:t>Companies with</a:t>
            </a:r>
            <a:br>
              <a:rPr lang="en-US" smtClean="0">
                <a:solidFill>
                  <a:schemeClr val="bg1"/>
                </a:solidFill>
              </a:rPr>
            </a:br>
            <a:r>
              <a:rPr lang="en-US" smtClean="0">
                <a:solidFill>
                  <a:schemeClr val="bg1"/>
                </a:solidFill>
              </a:rPr>
              <a:t>Machine Learning</a:t>
            </a:r>
            <a:endParaRPr lang="en-US" dirty="0">
              <a:solidFill>
                <a:schemeClr val="bg1"/>
              </a:solidFill>
            </a:endParaRPr>
          </a:p>
        </p:txBody>
      </p:sp>
      <p:sp>
        <p:nvSpPr>
          <p:cNvPr id="3" name="Content Placeholder 2"/>
          <p:cNvSpPr>
            <a:spLocks noGrp="1"/>
          </p:cNvSpPr>
          <p:nvPr>
            <p:ph idx="1"/>
          </p:nvPr>
        </p:nvSpPr>
        <p:spPr>
          <a:xfrm>
            <a:off x="838200" y="1825625"/>
            <a:ext cx="4681251" cy="4351338"/>
          </a:xfrm>
        </p:spPr>
        <p:txBody>
          <a:bodyPr>
            <a:normAutofit lnSpcReduction="10000"/>
          </a:bodyPr>
          <a:lstStyle/>
          <a:p>
            <a:r>
              <a:rPr lang="en-US" dirty="0" smtClean="0">
                <a:solidFill>
                  <a:schemeClr val="bg1"/>
                </a:solidFill>
              </a:rPr>
              <a:t>Top companies with concentration of machine-learning related job postings companies from extraction (Sep 2016)</a:t>
            </a:r>
          </a:p>
          <a:p>
            <a:pPr lvl="1"/>
            <a:r>
              <a:rPr lang="en-US" dirty="0" smtClean="0">
                <a:solidFill>
                  <a:schemeClr val="bg1"/>
                </a:solidFill>
              </a:rPr>
              <a:t>Amazon</a:t>
            </a:r>
          </a:p>
          <a:p>
            <a:pPr lvl="1"/>
            <a:r>
              <a:rPr lang="en-US" dirty="0" smtClean="0">
                <a:solidFill>
                  <a:schemeClr val="bg1"/>
                </a:solidFill>
              </a:rPr>
              <a:t>UnitedHealth</a:t>
            </a:r>
          </a:p>
          <a:p>
            <a:pPr lvl="1"/>
            <a:r>
              <a:rPr lang="en-US" dirty="0" smtClean="0">
                <a:solidFill>
                  <a:schemeClr val="bg1"/>
                </a:solidFill>
              </a:rPr>
              <a:t>Microsoft</a:t>
            </a:r>
          </a:p>
          <a:p>
            <a:pPr lvl="1"/>
            <a:r>
              <a:rPr lang="en-US" dirty="0" smtClean="0">
                <a:solidFill>
                  <a:schemeClr val="bg1"/>
                </a:solidFill>
              </a:rPr>
              <a:t>Google</a:t>
            </a:r>
          </a:p>
          <a:p>
            <a:pPr lvl="1"/>
            <a:r>
              <a:rPr lang="en-US" dirty="0" smtClean="0">
                <a:solidFill>
                  <a:schemeClr val="bg1"/>
                </a:solidFill>
              </a:rPr>
              <a:t>IBM</a:t>
            </a:r>
          </a:p>
          <a:p>
            <a:pPr lvl="1"/>
            <a:r>
              <a:rPr lang="en-US" dirty="0" err="1" smtClean="0">
                <a:solidFill>
                  <a:schemeClr val="bg1"/>
                </a:solidFill>
              </a:rPr>
              <a:t>SalesForce</a:t>
            </a:r>
            <a:endParaRPr lang="en-US" dirty="0" smtClean="0">
              <a:solidFill>
                <a:schemeClr val="bg1"/>
              </a:solidFill>
            </a:endParaRPr>
          </a:p>
          <a:p>
            <a:pPr lvl="1"/>
            <a:endParaRPr lang="en-US" dirty="0">
              <a:solidFill>
                <a:schemeClr val="bg1"/>
              </a:solidFill>
            </a:endParaRPr>
          </a:p>
        </p:txBody>
      </p:sp>
      <p:pic>
        <p:nvPicPr>
          <p:cNvPr id="4" name="Picture 3"/>
          <p:cNvPicPr>
            <a:picLocks noChangeAspect="1"/>
          </p:cNvPicPr>
          <p:nvPr/>
        </p:nvPicPr>
        <p:blipFill>
          <a:blip r:embed="rId2"/>
          <a:stretch>
            <a:fillRect/>
          </a:stretch>
        </p:blipFill>
        <p:spPr>
          <a:xfrm>
            <a:off x="5953699" y="0"/>
            <a:ext cx="6238301" cy="6858000"/>
          </a:xfrm>
          <a:prstGeom prst="rect">
            <a:avLst/>
          </a:prstGeom>
        </p:spPr>
      </p:pic>
      <p:sp>
        <p:nvSpPr>
          <p:cNvPr id="6" name="Rectangle 5"/>
          <p:cNvSpPr/>
          <p:nvPr/>
        </p:nvSpPr>
        <p:spPr>
          <a:xfrm>
            <a:off x="6422834" y="141549"/>
            <a:ext cx="5032376" cy="1279627"/>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087407" y="5255046"/>
            <a:ext cx="4501629" cy="209320"/>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268387" y="4272708"/>
            <a:ext cx="5320650" cy="244207"/>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395880" y="3804491"/>
            <a:ext cx="3488785" cy="205649"/>
          </a:xfrm>
          <a:prstGeom prst="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8470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1690688"/>
            <a:ext cx="12192000" cy="4807648"/>
          </a:xfrm>
          <a:prstGeom prst="rect">
            <a:avLst/>
          </a:prstGeom>
          <a:solidFill>
            <a:srgbClr val="005B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F70"/>
              </a:solidFill>
            </a:endParaRPr>
          </a:p>
        </p:txBody>
      </p:sp>
      <p:sp>
        <p:nvSpPr>
          <p:cNvPr id="2" name="Title 1"/>
          <p:cNvSpPr>
            <a:spLocks noGrp="1"/>
          </p:cNvSpPr>
          <p:nvPr>
            <p:ph type="title"/>
          </p:nvPr>
        </p:nvSpPr>
        <p:spPr/>
        <p:txBody>
          <a:bodyPr/>
          <a:lstStyle/>
          <a:p>
            <a:r>
              <a:rPr lang="en-US" dirty="0" smtClean="0"/>
              <a:t>Features: Word </a:t>
            </a:r>
            <a:r>
              <a:rPr lang="en-US" dirty="0" err="1" smtClean="0"/>
              <a:t>Vectorizing</a:t>
            </a:r>
            <a:endParaRPr lang="en-US" dirty="0"/>
          </a:p>
        </p:txBody>
      </p:sp>
      <p:sp>
        <p:nvSpPr>
          <p:cNvPr id="4" name="Rectangle 3"/>
          <p:cNvSpPr/>
          <p:nvPr/>
        </p:nvSpPr>
        <p:spPr>
          <a:xfrm>
            <a:off x="478565" y="2097155"/>
            <a:ext cx="2020795" cy="3970318"/>
          </a:xfrm>
          <a:prstGeom prst="rect">
            <a:avLst/>
          </a:prstGeom>
        </p:spPr>
        <p:txBody>
          <a:bodyPr wrap="square">
            <a:spAutoFit/>
          </a:bodyPr>
          <a:lstStyle/>
          <a:p>
            <a:pPr fontAlgn="base"/>
            <a:r>
              <a:rPr lang="en-US" sz="1400" dirty="0">
                <a:solidFill>
                  <a:schemeClr val="bg1"/>
                </a:solidFill>
                <a:latin typeface="Roboto" charset="0"/>
                <a:ea typeface="Roboto" charset="0"/>
                <a:cs typeface="Roboto" charset="0"/>
              </a:rPr>
              <a:t>Experience working in the consumer web/internet </a:t>
            </a:r>
            <a:r>
              <a:rPr lang="en-US" sz="1400" dirty="0" smtClean="0">
                <a:solidFill>
                  <a:schemeClr val="bg1"/>
                </a:solidFill>
                <a:latin typeface="Roboto" charset="0"/>
                <a:ea typeface="Roboto" charset="0"/>
                <a:cs typeface="Roboto" charset="0"/>
              </a:rPr>
              <a:t>domain Experience </a:t>
            </a:r>
            <a:r>
              <a:rPr lang="en-US" sz="1400" dirty="0">
                <a:solidFill>
                  <a:schemeClr val="bg1"/>
                </a:solidFill>
                <a:latin typeface="Roboto" charset="0"/>
                <a:ea typeface="Roboto" charset="0"/>
                <a:cs typeface="Roboto" charset="0"/>
              </a:rPr>
              <a:t>with large-scale data on </a:t>
            </a:r>
            <a:r>
              <a:rPr lang="en-US" sz="1400" dirty="0" smtClean="0">
                <a:solidFill>
                  <a:schemeClr val="bg1"/>
                </a:solidFill>
                <a:latin typeface="Roboto" charset="0"/>
                <a:ea typeface="Roboto" charset="0"/>
                <a:cs typeface="Roboto" charset="0"/>
              </a:rPr>
              <a:t>Hadoop Web </a:t>
            </a:r>
            <a:r>
              <a:rPr lang="en-US" sz="1400" dirty="0">
                <a:solidFill>
                  <a:schemeClr val="bg1"/>
                </a:solidFill>
                <a:latin typeface="Roboto" charset="0"/>
                <a:ea typeface="Roboto" charset="0"/>
                <a:cs typeface="Roboto" charset="0"/>
              </a:rPr>
              <a:t>development </a:t>
            </a:r>
            <a:r>
              <a:rPr lang="en-US" sz="1400" dirty="0" smtClean="0">
                <a:solidFill>
                  <a:schemeClr val="bg1"/>
                </a:solidFill>
                <a:latin typeface="Roboto" charset="0"/>
                <a:ea typeface="Roboto" charset="0"/>
                <a:cs typeface="Roboto" charset="0"/>
              </a:rPr>
              <a:t>experience (</a:t>
            </a:r>
            <a:r>
              <a:rPr lang="en-US" sz="1400" dirty="0" err="1" smtClean="0">
                <a:solidFill>
                  <a:schemeClr val="bg1"/>
                </a:solidFill>
                <a:latin typeface="Roboto" charset="0"/>
                <a:ea typeface="Roboto" charset="0"/>
                <a:cs typeface="Roboto" charset="0"/>
              </a:rPr>
              <a:t>Javascript</a:t>
            </a:r>
            <a:r>
              <a:rPr lang="en-US" sz="1400" dirty="0" smtClean="0">
                <a:solidFill>
                  <a:schemeClr val="bg1"/>
                </a:solidFill>
                <a:latin typeface="Roboto" charset="0"/>
                <a:ea typeface="Roboto" charset="0"/>
                <a:cs typeface="Roboto" charset="0"/>
              </a:rPr>
              <a:t>/CSS/HTML/D3/</a:t>
            </a:r>
            <a:r>
              <a:rPr lang="en-US" sz="1400" dirty="0" err="1" smtClean="0">
                <a:solidFill>
                  <a:schemeClr val="bg1"/>
                </a:solidFill>
                <a:latin typeface="Roboto" charset="0"/>
                <a:ea typeface="Roboto" charset="0"/>
                <a:cs typeface="Roboto" charset="0"/>
              </a:rPr>
              <a:t>Highcharts</a:t>
            </a:r>
            <a:r>
              <a:rPr lang="en-US" sz="1400" dirty="0">
                <a:solidFill>
                  <a:schemeClr val="bg1"/>
                </a:solidFill>
                <a:latin typeface="Roboto" charset="0"/>
                <a:ea typeface="Roboto" charset="0"/>
                <a:cs typeface="Roboto" charset="0"/>
              </a:rPr>
              <a:t>)</a:t>
            </a:r>
          </a:p>
          <a:p>
            <a:pPr fontAlgn="base"/>
            <a:r>
              <a:rPr lang="en-US" sz="1400" dirty="0">
                <a:solidFill>
                  <a:schemeClr val="bg1"/>
                </a:solidFill>
                <a:latin typeface="Roboto" charset="0"/>
                <a:ea typeface="Roboto" charset="0"/>
                <a:cs typeface="Roboto" charset="0"/>
              </a:rPr>
              <a:t>Experience with </a:t>
            </a:r>
            <a:r>
              <a:rPr lang="en-US" sz="1400" dirty="0" smtClean="0">
                <a:solidFill>
                  <a:schemeClr val="bg1"/>
                </a:solidFill>
                <a:latin typeface="Roboto" charset="0"/>
                <a:ea typeface="Roboto" charset="0"/>
                <a:cs typeface="Roboto" charset="0"/>
              </a:rPr>
              <a:t>statistical programming </a:t>
            </a:r>
            <a:r>
              <a:rPr lang="en-US" sz="1400" dirty="0">
                <a:solidFill>
                  <a:schemeClr val="bg1"/>
                </a:solidFill>
                <a:latin typeface="Roboto" charset="0"/>
                <a:ea typeface="Roboto" charset="0"/>
                <a:cs typeface="Roboto" charset="0"/>
              </a:rPr>
              <a:t>environments like R or </a:t>
            </a:r>
            <a:r>
              <a:rPr lang="en-US" sz="1400" dirty="0" smtClean="0">
                <a:solidFill>
                  <a:schemeClr val="bg1"/>
                </a:solidFill>
                <a:latin typeface="Roboto" charset="0"/>
                <a:ea typeface="Roboto" charset="0"/>
                <a:cs typeface="Roboto" charset="0"/>
              </a:rPr>
              <a:t>equivalent. Experience </a:t>
            </a:r>
            <a:r>
              <a:rPr lang="en-US" sz="1400" dirty="0">
                <a:solidFill>
                  <a:schemeClr val="bg1"/>
                </a:solidFill>
                <a:latin typeface="Roboto" charset="0"/>
                <a:ea typeface="Roboto" charset="0"/>
                <a:cs typeface="Roboto" charset="0"/>
              </a:rPr>
              <a:t>with data mining, modeling, or machine learning a plus</a:t>
            </a:r>
          </a:p>
          <a:p>
            <a:endParaRPr lang="en-US" sz="1400" dirty="0">
              <a:solidFill>
                <a:schemeClr val="bg1"/>
              </a:solidFill>
              <a:latin typeface="Roboto" charset="0"/>
              <a:ea typeface="Roboto" charset="0"/>
              <a:cs typeface="Roboto" charset="0"/>
            </a:endParaRPr>
          </a:p>
        </p:txBody>
      </p:sp>
      <p:sp>
        <p:nvSpPr>
          <p:cNvPr id="13" name="Rectangle 12"/>
          <p:cNvSpPr/>
          <p:nvPr/>
        </p:nvSpPr>
        <p:spPr>
          <a:xfrm>
            <a:off x="4583445" y="2194560"/>
            <a:ext cx="4377675" cy="3706368"/>
          </a:xfrm>
          <a:prstGeom prst="rect">
            <a:avLst/>
          </a:prstGeom>
          <a:pattFill prst="dotGrid">
            <a:fgClr>
              <a:schemeClr val="tx1"/>
            </a:fgClr>
            <a:bgClr>
              <a:srgbClr val="0089BD"/>
            </a:bgClr>
          </a:patt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4583445" y="2381272"/>
            <a:ext cx="4206240" cy="3323987"/>
          </a:xfrm>
          <a:prstGeom prst="rect">
            <a:avLst/>
          </a:prstGeom>
        </p:spPr>
        <p:txBody>
          <a:bodyPr wrap="square">
            <a:spAutoFit/>
          </a:bodyPr>
          <a:lstStyle/>
          <a:p>
            <a:pPr fontAlgn="base"/>
            <a:r>
              <a:rPr lang="en-US" sz="1400" dirty="0" smtClean="0">
                <a:solidFill>
                  <a:srgbClr val="FFC000"/>
                </a:solidFill>
                <a:latin typeface="Roboto" charset="0"/>
                <a:ea typeface="Roboto" charset="0"/>
                <a:cs typeface="Roboto" charset="0"/>
              </a:rPr>
              <a:t>['Experience’,</a:t>
            </a:r>
          </a:p>
          <a:p>
            <a:pPr fontAlgn="base"/>
            <a:r>
              <a:rPr lang="en-US" sz="1400" dirty="0" smtClean="0">
                <a:solidFill>
                  <a:srgbClr val="FFC000"/>
                </a:solidFill>
                <a:latin typeface="Roboto" charset="0"/>
                <a:ea typeface="Roboto" charset="0"/>
                <a:cs typeface="Roboto" charset="0"/>
              </a:rPr>
              <a:t>'working',</a:t>
            </a:r>
          </a:p>
          <a:p>
            <a:pPr fontAlgn="base"/>
            <a:r>
              <a:rPr lang="en-US" sz="1400" dirty="0" smtClean="0">
                <a:solidFill>
                  <a:srgbClr val="FFC000"/>
                </a:solidFill>
                <a:latin typeface="Roboto" charset="0"/>
                <a:ea typeface="Roboto" charset="0"/>
                <a:cs typeface="Roboto" charset="0"/>
              </a:rPr>
              <a:t>'in',</a:t>
            </a:r>
          </a:p>
          <a:p>
            <a:pPr fontAlgn="base"/>
            <a:r>
              <a:rPr lang="en-US" sz="1400" dirty="0" smtClean="0">
                <a:solidFill>
                  <a:srgbClr val="FFC000"/>
                </a:solidFill>
                <a:latin typeface="Roboto" charset="0"/>
                <a:ea typeface="Roboto" charset="0"/>
                <a:cs typeface="Roboto" charset="0"/>
              </a:rPr>
              <a:t>'the',</a:t>
            </a:r>
          </a:p>
          <a:p>
            <a:pPr fontAlgn="base"/>
            <a:r>
              <a:rPr lang="en-US" sz="1400" dirty="0" smtClean="0">
                <a:solidFill>
                  <a:srgbClr val="FFC000"/>
                </a:solidFill>
                <a:latin typeface="Roboto" charset="0"/>
                <a:ea typeface="Roboto" charset="0"/>
                <a:cs typeface="Roboto" charset="0"/>
              </a:rPr>
              <a:t>'consumer',</a:t>
            </a:r>
          </a:p>
          <a:p>
            <a:pPr fontAlgn="base"/>
            <a:r>
              <a:rPr lang="en-US" sz="1400" dirty="0" smtClean="0">
                <a:solidFill>
                  <a:srgbClr val="FFC000"/>
                </a:solidFill>
                <a:latin typeface="Roboto" charset="0"/>
                <a:ea typeface="Roboto" charset="0"/>
                <a:cs typeface="Roboto" charset="0"/>
              </a:rPr>
              <a:t>'web/internet',</a:t>
            </a:r>
          </a:p>
          <a:p>
            <a:pPr fontAlgn="base"/>
            <a:r>
              <a:rPr lang="en-US" sz="1400" dirty="0" smtClean="0">
                <a:solidFill>
                  <a:srgbClr val="FFC000"/>
                </a:solidFill>
                <a:latin typeface="Roboto" charset="0"/>
                <a:ea typeface="Roboto" charset="0"/>
                <a:cs typeface="Roboto" charset="0"/>
              </a:rPr>
              <a:t>'domain',</a:t>
            </a:r>
          </a:p>
          <a:p>
            <a:pPr fontAlgn="base"/>
            <a:r>
              <a:rPr lang="en-US" sz="1400" dirty="0" smtClean="0">
                <a:solidFill>
                  <a:srgbClr val="FFC000"/>
                </a:solidFill>
                <a:latin typeface="Roboto" charset="0"/>
                <a:ea typeface="Roboto" charset="0"/>
                <a:cs typeface="Roboto" charset="0"/>
              </a:rPr>
              <a:t>'Experience',</a:t>
            </a:r>
          </a:p>
          <a:p>
            <a:pPr fontAlgn="base"/>
            <a:r>
              <a:rPr lang="en-US" sz="1400" dirty="0" smtClean="0">
                <a:solidFill>
                  <a:srgbClr val="FFC000"/>
                </a:solidFill>
                <a:latin typeface="Roboto" charset="0"/>
                <a:ea typeface="Roboto" charset="0"/>
                <a:cs typeface="Roboto" charset="0"/>
              </a:rPr>
              <a:t>'with',</a:t>
            </a:r>
          </a:p>
          <a:p>
            <a:pPr fontAlgn="base"/>
            <a:r>
              <a:rPr lang="en-US" sz="1400" dirty="0" smtClean="0">
                <a:solidFill>
                  <a:srgbClr val="FFC000"/>
                </a:solidFill>
                <a:latin typeface="Roboto" charset="0"/>
                <a:ea typeface="Roboto" charset="0"/>
                <a:cs typeface="Roboto" charset="0"/>
              </a:rPr>
              <a:t>'large-scale',</a:t>
            </a:r>
          </a:p>
          <a:p>
            <a:pPr fontAlgn="base"/>
            <a:r>
              <a:rPr lang="en-US" sz="1400" dirty="0" smtClean="0">
                <a:solidFill>
                  <a:srgbClr val="FFC000"/>
                </a:solidFill>
                <a:latin typeface="Roboto" charset="0"/>
                <a:ea typeface="Roboto" charset="0"/>
                <a:cs typeface="Roboto" charset="0"/>
              </a:rPr>
              <a:t>'data',</a:t>
            </a:r>
          </a:p>
          <a:p>
            <a:pPr fontAlgn="base"/>
            <a:r>
              <a:rPr lang="en-US" sz="1400" dirty="0" smtClean="0">
                <a:solidFill>
                  <a:srgbClr val="FFC000"/>
                </a:solidFill>
                <a:latin typeface="Roboto" charset="0"/>
                <a:ea typeface="Roboto" charset="0"/>
                <a:cs typeface="Roboto" charset="0"/>
              </a:rPr>
              <a:t>'on',</a:t>
            </a:r>
          </a:p>
          <a:p>
            <a:pPr fontAlgn="base"/>
            <a:r>
              <a:rPr lang="en-US" sz="1400" dirty="0" smtClean="0">
                <a:solidFill>
                  <a:srgbClr val="FFC000"/>
                </a:solidFill>
                <a:latin typeface="Roboto" charset="0"/>
                <a:ea typeface="Roboto" charset="0"/>
                <a:cs typeface="Roboto" charset="0"/>
              </a:rPr>
              <a:t>'Hadoop',</a:t>
            </a:r>
          </a:p>
          <a:p>
            <a:pPr fontAlgn="base"/>
            <a:r>
              <a:rPr lang="en-US" sz="1400" dirty="0" smtClean="0">
                <a:solidFill>
                  <a:srgbClr val="FFC000"/>
                </a:solidFill>
                <a:latin typeface="Roboto" charset="0"/>
                <a:ea typeface="Roboto" charset="0"/>
                <a:cs typeface="Roboto" charset="0"/>
              </a:rPr>
              <a:t>'Web',</a:t>
            </a:r>
          </a:p>
          <a:p>
            <a:pPr fontAlgn="base"/>
            <a:r>
              <a:rPr lang="en-US" sz="1400" dirty="0" smtClean="0">
                <a:solidFill>
                  <a:srgbClr val="FFC000"/>
                </a:solidFill>
                <a:latin typeface="Roboto" charset="0"/>
                <a:ea typeface="Roboto" charset="0"/>
                <a:cs typeface="Roboto" charset="0"/>
              </a:rPr>
              <a:t>'development',</a:t>
            </a:r>
            <a:endParaRPr lang="en-US" sz="1400" dirty="0">
              <a:solidFill>
                <a:srgbClr val="FFC000"/>
              </a:solidFill>
              <a:latin typeface="Roboto" charset="0"/>
              <a:ea typeface="Roboto" charset="0"/>
              <a:cs typeface="Roboto" charset="0"/>
            </a:endParaRPr>
          </a:p>
        </p:txBody>
      </p:sp>
      <p:sp>
        <p:nvSpPr>
          <p:cNvPr id="7" name="Rectangle 6"/>
          <p:cNvSpPr/>
          <p:nvPr/>
        </p:nvSpPr>
        <p:spPr>
          <a:xfrm>
            <a:off x="6186693" y="2381272"/>
            <a:ext cx="1706880" cy="3323987"/>
          </a:xfrm>
          <a:prstGeom prst="rect">
            <a:avLst/>
          </a:prstGeom>
        </p:spPr>
        <p:txBody>
          <a:bodyPr wrap="square">
            <a:spAutoFit/>
          </a:bodyPr>
          <a:lstStyle/>
          <a:p>
            <a:pPr fontAlgn="base"/>
            <a:r>
              <a:rPr lang="en-US" sz="1400" dirty="0" smtClean="0">
                <a:solidFill>
                  <a:srgbClr val="FFC000"/>
                </a:solidFill>
                <a:latin typeface="Roboto" charset="0"/>
                <a:ea typeface="Roboto" charset="0"/>
                <a:cs typeface="Roboto" charset="0"/>
              </a:rPr>
              <a:t>'</a:t>
            </a:r>
            <a:r>
              <a:rPr lang="en-US" sz="1400" dirty="0" err="1" smtClean="0">
                <a:solidFill>
                  <a:srgbClr val="FFC000"/>
                </a:solidFill>
                <a:latin typeface="Roboto" charset="0"/>
                <a:ea typeface="Roboto" charset="0"/>
                <a:cs typeface="Roboto" charset="0"/>
              </a:rPr>
              <a:t>Javascript</a:t>
            </a:r>
            <a:r>
              <a:rPr lang="en-US" sz="1400" dirty="0" smtClean="0">
                <a:solidFill>
                  <a:srgbClr val="FFC000"/>
                </a:solidFill>
                <a:latin typeface="Roboto" charset="0"/>
                <a:ea typeface="Roboto" charset="0"/>
                <a:cs typeface="Roboto" charset="0"/>
              </a:rPr>
              <a:t>',</a:t>
            </a:r>
          </a:p>
          <a:p>
            <a:pPr fontAlgn="base"/>
            <a:r>
              <a:rPr lang="en-US" sz="1400" dirty="0" smtClean="0">
                <a:solidFill>
                  <a:srgbClr val="FFC000"/>
                </a:solidFill>
                <a:latin typeface="Roboto" charset="0"/>
                <a:ea typeface="Roboto" charset="0"/>
                <a:cs typeface="Roboto" charset="0"/>
              </a:rPr>
              <a:t>'CSS',</a:t>
            </a:r>
          </a:p>
          <a:p>
            <a:pPr fontAlgn="base"/>
            <a:r>
              <a:rPr lang="en-US" sz="1400" dirty="0" smtClean="0">
                <a:solidFill>
                  <a:srgbClr val="FFC000"/>
                </a:solidFill>
                <a:latin typeface="Roboto" charset="0"/>
                <a:ea typeface="Roboto" charset="0"/>
                <a:cs typeface="Roboto" charset="0"/>
              </a:rPr>
              <a:t>'HTML',</a:t>
            </a:r>
          </a:p>
          <a:p>
            <a:pPr fontAlgn="base"/>
            <a:r>
              <a:rPr lang="en-US" sz="1400" dirty="0" smtClean="0">
                <a:solidFill>
                  <a:srgbClr val="FFC000"/>
                </a:solidFill>
                <a:latin typeface="Roboto" charset="0"/>
                <a:ea typeface="Roboto" charset="0"/>
                <a:cs typeface="Roboto" charset="0"/>
              </a:rPr>
              <a:t>'D3',</a:t>
            </a:r>
          </a:p>
          <a:p>
            <a:pPr fontAlgn="base"/>
            <a:r>
              <a:rPr lang="en-US" sz="1400" dirty="0" smtClean="0">
                <a:solidFill>
                  <a:srgbClr val="FFC000"/>
                </a:solidFill>
                <a:latin typeface="Roboto" charset="0"/>
                <a:ea typeface="Roboto" charset="0"/>
                <a:cs typeface="Roboto" charset="0"/>
              </a:rPr>
              <a:t>'</a:t>
            </a:r>
            <a:r>
              <a:rPr lang="en-US" sz="1400" dirty="0" err="1" smtClean="0">
                <a:solidFill>
                  <a:srgbClr val="FFC000"/>
                </a:solidFill>
                <a:latin typeface="Roboto" charset="0"/>
                <a:ea typeface="Roboto" charset="0"/>
                <a:cs typeface="Roboto" charset="0"/>
              </a:rPr>
              <a:t>Highcharts</a:t>
            </a:r>
            <a:r>
              <a:rPr lang="en-US" sz="1400" dirty="0" smtClean="0">
                <a:solidFill>
                  <a:srgbClr val="FFC000"/>
                </a:solidFill>
                <a:latin typeface="Roboto" charset="0"/>
                <a:ea typeface="Roboto" charset="0"/>
                <a:cs typeface="Roboto" charset="0"/>
              </a:rPr>
              <a:t>',</a:t>
            </a:r>
          </a:p>
          <a:p>
            <a:pPr fontAlgn="base"/>
            <a:r>
              <a:rPr lang="en-US" sz="1400" dirty="0" smtClean="0">
                <a:solidFill>
                  <a:srgbClr val="FFC000"/>
                </a:solidFill>
                <a:latin typeface="Roboto" charset="0"/>
                <a:ea typeface="Roboto" charset="0"/>
                <a:cs typeface="Roboto" charset="0"/>
              </a:rPr>
              <a:t>'Experience',</a:t>
            </a:r>
          </a:p>
          <a:p>
            <a:pPr fontAlgn="base"/>
            <a:r>
              <a:rPr lang="en-US" sz="1400" dirty="0" smtClean="0">
                <a:solidFill>
                  <a:srgbClr val="FFC000"/>
                </a:solidFill>
                <a:latin typeface="Roboto" charset="0"/>
                <a:ea typeface="Roboto" charset="0"/>
                <a:cs typeface="Roboto" charset="0"/>
              </a:rPr>
              <a:t>'with',</a:t>
            </a:r>
          </a:p>
          <a:p>
            <a:pPr fontAlgn="base"/>
            <a:r>
              <a:rPr lang="en-US" sz="1400" dirty="0" smtClean="0">
                <a:solidFill>
                  <a:srgbClr val="FFC000"/>
                </a:solidFill>
                <a:latin typeface="Roboto" charset="0"/>
                <a:ea typeface="Roboto" charset="0"/>
                <a:cs typeface="Roboto" charset="0"/>
              </a:rPr>
              <a:t>'statistical',</a:t>
            </a:r>
          </a:p>
          <a:p>
            <a:pPr fontAlgn="base"/>
            <a:r>
              <a:rPr lang="en-US" sz="1400" dirty="0" smtClean="0">
                <a:solidFill>
                  <a:srgbClr val="FFC000"/>
                </a:solidFill>
                <a:latin typeface="Roboto" charset="0"/>
                <a:ea typeface="Roboto" charset="0"/>
                <a:cs typeface="Roboto" charset="0"/>
              </a:rPr>
              <a:t>'programming',</a:t>
            </a:r>
          </a:p>
          <a:p>
            <a:pPr fontAlgn="base"/>
            <a:r>
              <a:rPr lang="en-US" sz="1400" dirty="0" smtClean="0">
                <a:solidFill>
                  <a:srgbClr val="FFC000"/>
                </a:solidFill>
                <a:latin typeface="Roboto" charset="0"/>
                <a:ea typeface="Roboto" charset="0"/>
                <a:cs typeface="Roboto" charset="0"/>
              </a:rPr>
              <a:t>'environments',</a:t>
            </a:r>
          </a:p>
          <a:p>
            <a:pPr fontAlgn="base"/>
            <a:r>
              <a:rPr lang="en-US" sz="1400" dirty="0" smtClean="0">
                <a:solidFill>
                  <a:srgbClr val="FFC000"/>
                </a:solidFill>
                <a:latin typeface="Roboto" charset="0"/>
                <a:ea typeface="Roboto" charset="0"/>
                <a:cs typeface="Roboto" charset="0"/>
              </a:rPr>
              <a:t>'like',</a:t>
            </a:r>
          </a:p>
          <a:p>
            <a:pPr fontAlgn="base"/>
            <a:r>
              <a:rPr lang="en-US" sz="1400" dirty="0" smtClean="0">
                <a:solidFill>
                  <a:srgbClr val="FFC000"/>
                </a:solidFill>
                <a:latin typeface="Roboto" charset="0"/>
                <a:ea typeface="Roboto" charset="0"/>
                <a:cs typeface="Roboto" charset="0"/>
              </a:rPr>
              <a:t>'R',</a:t>
            </a:r>
          </a:p>
          <a:p>
            <a:pPr fontAlgn="base"/>
            <a:r>
              <a:rPr lang="en-US" sz="1400" dirty="0" smtClean="0">
                <a:solidFill>
                  <a:srgbClr val="FFC000"/>
                </a:solidFill>
                <a:latin typeface="Roboto" charset="0"/>
                <a:ea typeface="Roboto" charset="0"/>
                <a:cs typeface="Roboto" charset="0"/>
              </a:rPr>
              <a:t>'or',</a:t>
            </a:r>
          </a:p>
          <a:p>
            <a:pPr fontAlgn="base"/>
            <a:r>
              <a:rPr lang="en-US" sz="1400" dirty="0" smtClean="0">
                <a:solidFill>
                  <a:srgbClr val="FFC000"/>
                </a:solidFill>
                <a:latin typeface="Roboto" charset="0"/>
                <a:ea typeface="Roboto" charset="0"/>
                <a:cs typeface="Roboto" charset="0"/>
              </a:rPr>
              <a:t>'equivalent',</a:t>
            </a:r>
          </a:p>
          <a:p>
            <a:pPr fontAlgn="base"/>
            <a:r>
              <a:rPr lang="en-US" sz="1400" dirty="0" smtClean="0">
                <a:solidFill>
                  <a:srgbClr val="FFC000"/>
                </a:solidFill>
                <a:latin typeface="Roboto" charset="0"/>
                <a:ea typeface="Roboto" charset="0"/>
                <a:cs typeface="Roboto" charset="0"/>
              </a:rPr>
              <a:t>'Experience',</a:t>
            </a:r>
            <a:endParaRPr lang="en-US" sz="1400" dirty="0">
              <a:solidFill>
                <a:srgbClr val="FFC000"/>
              </a:solidFill>
              <a:latin typeface="Roboto" charset="0"/>
              <a:ea typeface="Roboto" charset="0"/>
              <a:cs typeface="Roboto" charset="0"/>
            </a:endParaRPr>
          </a:p>
        </p:txBody>
      </p:sp>
      <p:sp>
        <p:nvSpPr>
          <p:cNvPr id="8" name="Rectangle 7"/>
          <p:cNvSpPr/>
          <p:nvPr/>
        </p:nvSpPr>
        <p:spPr>
          <a:xfrm>
            <a:off x="7677165" y="2381272"/>
            <a:ext cx="1560576" cy="2031325"/>
          </a:xfrm>
          <a:prstGeom prst="rect">
            <a:avLst/>
          </a:prstGeom>
        </p:spPr>
        <p:txBody>
          <a:bodyPr wrap="square">
            <a:spAutoFit/>
          </a:bodyPr>
          <a:lstStyle/>
          <a:p>
            <a:pPr fontAlgn="base"/>
            <a:r>
              <a:rPr lang="en-US" sz="1400" dirty="0">
                <a:solidFill>
                  <a:srgbClr val="FFC000"/>
                </a:solidFill>
                <a:latin typeface="Roboto" charset="0"/>
                <a:ea typeface="Roboto" charset="0"/>
                <a:cs typeface="Roboto" charset="0"/>
              </a:rPr>
              <a:t>'with</a:t>
            </a:r>
            <a:r>
              <a:rPr lang="en-US" sz="1400" dirty="0" smtClean="0">
                <a:solidFill>
                  <a:srgbClr val="FFC000"/>
                </a:solidFill>
                <a:latin typeface="Roboto" charset="0"/>
                <a:ea typeface="Roboto" charset="0"/>
                <a:cs typeface="Roboto" charset="0"/>
              </a:rPr>
              <a:t>',</a:t>
            </a:r>
          </a:p>
          <a:p>
            <a:pPr fontAlgn="base"/>
            <a:r>
              <a:rPr lang="en-US" sz="1400" dirty="0" smtClean="0">
                <a:solidFill>
                  <a:srgbClr val="FFC000"/>
                </a:solidFill>
                <a:latin typeface="Roboto" charset="0"/>
                <a:ea typeface="Roboto" charset="0"/>
                <a:cs typeface="Roboto" charset="0"/>
              </a:rPr>
              <a:t>'data',</a:t>
            </a:r>
          </a:p>
          <a:p>
            <a:pPr fontAlgn="base"/>
            <a:r>
              <a:rPr lang="en-US" sz="1400" dirty="0" smtClean="0">
                <a:solidFill>
                  <a:srgbClr val="FFC000"/>
                </a:solidFill>
                <a:latin typeface="Roboto" charset="0"/>
                <a:ea typeface="Roboto" charset="0"/>
                <a:cs typeface="Roboto" charset="0"/>
              </a:rPr>
              <a:t>'mining,',</a:t>
            </a:r>
          </a:p>
          <a:p>
            <a:pPr fontAlgn="base"/>
            <a:r>
              <a:rPr lang="en-US" sz="1400" dirty="0" smtClean="0">
                <a:solidFill>
                  <a:srgbClr val="FFC000"/>
                </a:solidFill>
                <a:latin typeface="Roboto" charset="0"/>
                <a:ea typeface="Roboto" charset="0"/>
                <a:cs typeface="Roboto" charset="0"/>
              </a:rPr>
              <a:t>'modeling,',</a:t>
            </a:r>
          </a:p>
          <a:p>
            <a:pPr fontAlgn="base"/>
            <a:r>
              <a:rPr lang="en-US" sz="1400" dirty="0" smtClean="0">
                <a:solidFill>
                  <a:srgbClr val="FFC000"/>
                </a:solidFill>
                <a:latin typeface="Roboto" charset="0"/>
                <a:ea typeface="Roboto" charset="0"/>
                <a:cs typeface="Roboto" charset="0"/>
              </a:rPr>
              <a:t>'or',</a:t>
            </a:r>
          </a:p>
          <a:p>
            <a:pPr fontAlgn="base"/>
            <a:r>
              <a:rPr lang="en-US" sz="1400" dirty="0" smtClean="0">
                <a:solidFill>
                  <a:srgbClr val="FFC000"/>
                </a:solidFill>
                <a:latin typeface="Roboto" charset="0"/>
                <a:ea typeface="Roboto" charset="0"/>
                <a:cs typeface="Roboto" charset="0"/>
              </a:rPr>
              <a:t>'machine',</a:t>
            </a:r>
          </a:p>
          <a:p>
            <a:pPr fontAlgn="base"/>
            <a:r>
              <a:rPr lang="en-US" sz="1400" dirty="0" smtClean="0">
                <a:solidFill>
                  <a:srgbClr val="FFC000"/>
                </a:solidFill>
                <a:latin typeface="Roboto" charset="0"/>
                <a:ea typeface="Roboto" charset="0"/>
                <a:cs typeface="Roboto" charset="0"/>
              </a:rPr>
              <a:t>'learning',</a:t>
            </a:r>
          </a:p>
          <a:p>
            <a:pPr fontAlgn="base"/>
            <a:r>
              <a:rPr lang="en-US" sz="1400" dirty="0" smtClean="0">
                <a:solidFill>
                  <a:srgbClr val="FFC000"/>
                </a:solidFill>
                <a:latin typeface="Roboto" charset="0"/>
                <a:ea typeface="Roboto" charset="0"/>
                <a:cs typeface="Roboto" charset="0"/>
              </a:rPr>
              <a:t>'a',</a:t>
            </a:r>
          </a:p>
          <a:p>
            <a:pPr fontAlgn="base"/>
            <a:r>
              <a:rPr lang="en-US" sz="1400" dirty="0" smtClean="0">
                <a:solidFill>
                  <a:srgbClr val="FFC000"/>
                </a:solidFill>
                <a:latin typeface="Roboto" charset="0"/>
                <a:ea typeface="Roboto" charset="0"/>
                <a:cs typeface="Roboto" charset="0"/>
              </a:rPr>
              <a:t>'plus’]</a:t>
            </a:r>
            <a:endParaRPr lang="en-US" sz="1400" dirty="0">
              <a:solidFill>
                <a:srgbClr val="FFC000"/>
              </a:solidFill>
              <a:latin typeface="Roboto" charset="0"/>
              <a:ea typeface="Roboto" charset="0"/>
              <a:cs typeface="Roboto" charset="0"/>
            </a:endParaRPr>
          </a:p>
        </p:txBody>
      </p:sp>
      <p:sp>
        <p:nvSpPr>
          <p:cNvPr id="9" name="Right Arrow 8"/>
          <p:cNvSpPr/>
          <p:nvPr/>
        </p:nvSpPr>
        <p:spPr>
          <a:xfrm>
            <a:off x="3133621" y="3621497"/>
            <a:ext cx="934379" cy="462823"/>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815422" y="2384011"/>
            <a:ext cx="1483935" cy="1483935"/>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Count </a:t>
            </a:r>
            <a:r>
              <a:rPr lang="en-US" sz="1600" dirty="0" err="1" smtClean="0"/>
              <a:t>Vectorizer</a:t>
            </a:r>
            <a:endParaRPr lang="en-US" sz="1600" dirty="0"/>
          </a:p>
        </p:txBody>
      </p:sp>
      <p:sp>
        <p:nvSpPr>
          <p:cNvPr id="12" name="Oval 11"/>
          <p:cNvSpPr/>
          <p:nvPr/>
        </p:nvSpPr>
        <p:spPr>
          <a:xfrm>
            <a:off x="2799435" y="3852908"/>
            <a:ext cx="1483935" cy="1483935"/>
          </a:xfrm>
          <a:prstGeom prst="ellipse">
            <a:avLst/>
          </a:prstGeom>
          <a:solidFill>
            <a:srgbClr val="FF0000">
              <a:alpha val="44000"/>
            </a:srgb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TFID </a:t>
            </a:r>
            <a:r>
              <a:rPr lang="en-US" sz="1600" dirty="0" err="1" smtClean="0"/>
              <a:t>Vectorizer</a:t>
            </a:r>
            <a:endParaRPr lang="en-US" sz="1600" dirty="0"/>
          </a:p>
        </p:txBody>
      </p:sp>
      <p:sp>
        <p:nvSpPr>
          <p:cNvPr id="14" name="Right Arrow 13"/>
          <p:cNvSpPr/>
          <p:nvPr/>
        </p:nvSpPr>
        <p:spPr>
          <a:xfrm>
            <a:off x="9073773" y="3726509"/>
            <a:ext cx="934379" cy="462823"/>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p:nvGrpSpPr>
        <p:grpSpPr>
          <a:xfrm>
            <a:off x="10088133" y="4189332"/>
            <a:ext cx="609600" cy="982762"/>
            <a:chOff x="10008152" y="4722497"/>
            <a:chExt cx="609600" cy="982762"/>
          </a:xfrm>
        </p:grpSpPr>
        <p:sp>
          <p:nvSpPr>
            <p:cNvPr id="15" name="Rectangle 14"/>
            <p:cNvSpPr/>
            <p:nvPr/>
          </p:nvSpPr>
          <p:spPr>
            <a:xfrm>
              <a:off x="10008152" y="4722497"/>
              <a:ext cx="609600" cy="98276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0312952" y="4838321"/>
              <a:ext cx="232381" cy="8724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0319794" y="4954145"/>
              <a:ext cx="232381" cy="87247"/>
            </a:xfrm>
            <a:prstGeom prst="rect">
              <a:avLst/>
            </a:prstGeom>
            <a:solidFill>
              <a:srgbClr val="00B0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p:cNvGrpSpPr/>
          <p:nvPr/>
        </p:nvGrpSpPr>
        <p:grpSpPr>
          <a:xfrm>
            <a:off x="10435605" y="3150994"/>
            <a:ext cx="609600" cy="982762"/>
            <a:chOff x="10008152" y="4722497"/>
            <a:chExt cx="609600" cy="982762"/>
          </a:xfrm>
        </p:grpSpPr>
        <p:sp>
          <p:nvSpPr>
            <p:cNvPr id="20" name="Rectangle 19"/>
            <p:cNvSpPr/>
            <p:nvPr/>
          </p:nvSpPr>
          <p:spPr>
            <a:xfrm>
              <a:off x="10008152" y="4722497"/>
              <a:ext cx="609600" cy="98276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0312952" y="4838321"/>
              <a:ext cx="232381" cy="8724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0319794" y="4954145"/>
              <a:ext cx="232381" cy="87247"/>
            </a:xfrm>
            <a:prstGeom prst="rect">
              <a:avLst/>
            </a:prstGeom>
            <a:solidFill>
              <a:srgbClr val="00B0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p:cNvGrpSpPr/>
          <p:nvPr/>
        </p:nvGrpSpPr>
        <p:grpSpPr>
          <a:xfrm>
            <a:off x="10776980" y="4199499"/>
            <a:ext cx="609600" cy="982762"/>
            <a:chOff x="10008152" y="4722497"/>
            <a:chExt cx="609600" cy="982762"/>
          </a:xfrm>
        </p:grpSpPr>
        <p:sp>
          <p:nvSpPr>
            <p:cNvPr id="24" name="Rectangle 23"/>
            <p:cNvSpPr/>
            <p:nvPr/>
          </p:nvSpPr>
          <p:spPr>
            <a:xfrm>
              <a:off x="10008152" y="4722497"/>
              <a:ext cx="609600" cy="98276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10312952" y="4838321"/>
              <a:ext cx="232381" cy="8724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10319794" y="4954145"/>
              <a:ext cx="232381" cy="87247"/>
            </a:xfrm>
            <a:prstGeom prst="rect">
              <a:avLst/>
            </a:prstGeom>
            <a:solidFill>
              <a:srgbClr val="00B0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p:cNvGrpSpPr/>
          <p:nvPr/>
        </p:nvGrpSpPr>
        <p:grpSpPr>
          <a:xfrm>
            <a:off x="11119090" y="3146633"/>
            <a:ext cx="609600" cy="982762"/>
            <a:chOff x="10008152" y="4722497"/>
            <a:chExt cx="609600" cy="982762"/>
          </a:xfrm>
        </p:grpSpPr>
        <p:sp>
          <p:nvSpPr>
            <p:cNvPr id="28" name="Rectangle 27"/>
            <p:cNvSpPr/>
            <p:nvPr/>
          </p:nvSpPr>
          <p:spPr>
            <a:xfrm>
              <a:off x="10008152" y="4722497"/>
              <a:ext cx="609600" cy="98276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10312952" y="4838321"/>
              <a:ext cx="232381" cy="8724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10319794" y="4954145"/>
              <a:ext cx="232381" cy="87247"/>
            </a:xfrm>
            <a:prstGeom prst="rect">
              <a:avLst/>
            </a:prstGeom>
            <a:solidFill>
              <a:srgbClr val="00B0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TextBox 30"/>
          <p:cNvSpPr txBox="1"/>
          <p:nvPr/>
        </p:nvSpPr>
        <p:spPr>
          <a:xfrm>
            <a:off x="838200" y="1757958"/>
            <a:ext cx="1146468" cy="369332"/>
          </a:xfrm>
          <a:prstGeom prst="rect">
            <a:avLst/>
          </a:prstGeom>
          <a:noFill/>
        </p:spPr>
        <p:txBody>
          <a:bodyPr wrap="none" rtlCol="0">
            <a:spAutoFit/>
          </a:bodyPr>
          <a:lstStyle/>
          <a:p>
            <a:r>
              <a:rPr lang="en-US" b="1" dirty="0" smtClean="0">
                <a:solidFill>
                  <a:schemeClr val="bg1"/>
                </a:solidFill>
                <a:latin typeface="Roboto" charset="0"/>
                <a:ea typeface="Roboto" charset="0"/>
                <a:cs typeface="Roboto" charset="0"/>
              </a:rPr>
              <a:t>Raw Text</a:t>
            </a:r>
            <a:endParaRPr lang="en-US" b="1" dirty="0">
              <a:solidFill>
                <a:schemeClr val="bg1"/>
              </a:solidFill>
              <a:latin typeface="Roboto" charset="0"/>
              <a:ea typeface="Roboto" charset="0"/>
              <a:cs typeface="Roboto" charset="0"/>
            </a:endParaRPr>
          </a:p>
        </p:txBody>
      </p:sp>
      <p:sp>
        <p:nvSpPr>
          <p:cNvPr id="32" name="TextBox 31"/>
          <p:cNvSpPr txBox="1"/>
          <p:nvPr/>
        </p:nvSpPr>
        <p:spPr>
          <a:xfrm>
            <a:off x="2858995" y="1757958"/>
            <a:ext cx="1556836" cy="369332"/>
          </a:xfrm>
          <a:prstGeom prst="rect">
            <a:avLst/>
          </a:prstGeom>
          <a:noFill/>
        </p:spPr>
        <p:txBody>
          <a:bodyPr wrap="none" rtlCol="0">
            <a:spAutoFit/>
          </a:bodyPr>
          <a:lstStyle/>
          <a:p>
            <a:r>
              <a:rPr lang="en-US" b="1" smtClean="0">
                <a:solidFill>
                  <a:schemeClr val="bg1"/>
                </a:solidFill>
                <a:latin typeface="Roboto" charset="0"/>
                <a:ea typeface="Roboto" charset="0"/>
                <a:cs typeface="Roboto" charset="0"/>
              </a:rPr>
              <a:t>Python Tools</a:t>
            </a:r>
            <a:endParaRPr lang="en-US" b="1" dirty="0">
              <a:solidFill>
                <a:schemeClr val="bg1"/>
              </a:solidFill>
              <a:latin typeface="Roboto" charset="0"/>
              <a:ea typeface="Roboto" charset="0"/>
              <a:cs typeface="Roboto" charset="0"/>
            </a:endParaRPr>
          </a:p>
        </p:txBody>
      </p:sp>
      <p:sp>
        <p:nvSpPr>
          <p:cNvPr id="33" name="TextBox 32"/>
          <p:cNvSpPr txBox="1"/>
          <p:nvPr/>
        </p:nvSpPr>
        <p:spPr>
          <a:xfrm>
            <a:off x="4836480" y="1731872"/>
            <a:ext cx="3679242" cy="369332"/>
          </a:xfrm>
          <a:prstGeom prst="rect">
            <a:avLst/>
          </a:prstGeom>
          <a:noFill/>
        </p:spPr>
        <p:txBody>
          <a:bodyPr wrap="square" rtlCol="0">
            <a:spAutoFit/>
          </a:bodyPr>
          <a:lstStyle/>
          <a:p>
            <a:r>
              <a:rPr lang="en-US" b="1" dirty="0" smtClean="0">
                <a:solidFill>
                  <a:schemeClr val="bg1"/>
                </a:solidFill>
                <a:latin typeface="Roboto" charset="0"/>
                <a:ea typeface="Roboto" charset="0"/>
                <a:cs typeface="Roboto" charset="0"/>
              </a:rPr>
              <a:t>Abstract Text into Math Matrices</a:t>
            </a:r>
            <a:endParaRPr lang="en-US" b="1" dirty="0">
              <a:solidFill>
                <a:schemeClr val="bg1"/>
              </a:solidFill>
              <a:latin typeface="Roboto" charset="0"/>
              <a:ea typeface="Roboto" charset="0"/>
              <a:cs typeface="Roboto" charset="0"/>
            </a:endParaRPr>
          </a:p>
        </p:txBody>
      </p:sp>
      <p:sp>
        <p:nvSpPr>
          <p:cNvPr id="34" name="TextBox 33"/>
          <p:cNvSpPr txBox="1"/>
          <p:nvPr/>
        </p:nvSpPr>
        <p:spPr>
          <a:xfrm>
            <a:off x="9359952" y="1843224"/>
            <a:ext cx="2568174" cy="923330"/>
          </a:xfrm>
          <a:prstGeom prst="rect">
            <a:avLst/>
          </a:prstGeom>
          <a:noFill/>
        </p:spPr>
        <p:txBody>
          <a:bodyPr wrap="square" rtlCol="0">
            <a:spAutoFit/>
          </a:bodyPr>
          <a:lstStyle/>
          <a:p>
            <a:r>
              <a:rPr lang="en-US" b="1" dirty="0" smtClean="0">
                <a:solidFill>
                  <a:schemeClr val="bg1"/>
                </a:solidFill>
                <a:latin typeface="Roboto" charset="0"/>
                <a:ea typeface="Roboto" charset="0"/>
                <a:cs typeface="Roboto" charset="0"/>
              </a:rPr>
              <a:t>Run Data science Statistical</a:t>
            </a:r>
          </a:p>
          <a:p>
            <a:r>
              <a:rPr lang="en-US" b="1" dirty="0" smtClean="0">
                <a:solidFill>
                  <a:schemeClr val="bg1"/>
                </a:solidFill>
                <a:latin typeface="Roboto" charset="0"/>
                <a:ea typeface="Roboto" charset="0"/>
                <a:cs typeface="Roboto" charset="0"/>
              </a:rPr>
              <a:t>Models for predictions</a:t>
            </a:r>
            <a:endParaRPr lang="en-US" b="1" dirty="0">
              <a:solidFill>
                <a:schemeClr val="bg1"/>
              </a:solidFill>
              <a:latin typeface="Roboto" charset="0"/>
              <a:ea typeface="Roboto" charset="0"/>
              <a:cs typeface="Roboto" charset="0"/>
            </a:endParaRPr>
          </a:p>
        </p:txBody>
      </p:sp>
    </p:spTree>
    <p:extLst>
      <p:ext uri="{BB962C8B-B14F-4D97-AF65-F5344CB8AC3E}">
        <p14:creationId xmlns:p14="http://schemas.microsoft.com/office/powerpoint/2010/main" val="12984151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900</TotalTime>
  <Words>1847</Words>
  <Application>Microsoft Macintosh PowerPoint</Application>
  <PresentationFormat>Widescreen</PresentationFormat>
  <Paragraphs>326</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Calibri</vt:lpstr>
      <vt:lpstr>Cambria Math</vt:lpstr>
      <vt:lpstr>Garamond</vt:lpstr>
      <vt:lpstr>Mangal</vt:lpstr>
      <vt:lpstr>Palatino</vt:lpstr>
      <vt:lpstr>Roboto</vt:lpstr>
      <vt:lpstr>Arial</vt:lpstr>
      <vt:lpstr>Office Theme</vt:lpstr>
      <vt:lpstr>NLP for Classification: The Language of Job Postings</vt:lpstr>
      <vt:lpstr>Imagine…</vt:lpstr>
      <vt:lpstr>Introduction: Job Searching</vt:lpstr>
      <vt:lpstr>Problem Statement</vt:lpstr>
      <vt:lpstr>Feature Extraction from Text</vt:lpstr>
      <vt:lpstr>Baseline Titles</vt:lpstr>
      <vt:lpstr>Postings with Data Science Terms</vt:lpstr>
      <vt:lpstr>Companies with Machine Learning</vt:lpstr>
      <vt:lpstr>Features: Word Vectorizing</vt:lpstr>
      <vt:lpstr>Logistic Regression Results ~0.6</vt:lpstr>
      <vt:lpstr>ROC Curve</vt:lpstr>
      <vt:lpstr>What wrong titles were assigned?</vt:lpstr>
      <vt:lpstr>Takeaways</vt:lpstr>
      <vt:lpstr>Appendix</vt:lpstr>
      <vt:lpstr>Bonus: NLP Topic Modeling  for Better Recommendations</vt:lpstr>
      <vt:lpstr>Sample Topics Extracted from Different Data Sources</vt:lpstr>
      <vt:lpstr>Confusion Matrix</vt:lpstr>
      <vt:lpstr>Title Similarity</vt:lpstr>
      <vt:lpstr>Job Titles by State</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NLP for Classification: The Language of Job Postings</dc:title>
  <dc:creator>Tim Lee</dc:creator>
  <cp:lastModifiedBy>Tim Lee</cp:lastModifiedBy>
  <cp:revision>141</cp:revision>
  <dcterms:created xsi:type="dcterms:W3CDTF">2016-10-10T21:21:52Z</dcterms:created>
  <dcterms:modified xsi:type="dcterms:W3CDTF">2016-10-11T22:35:17Z</dcterms:modified>
</cp:coreProperties>
</file>

<file path=docProps/thumbnail.jpeg>
</file>